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svg" Type="http://schemas.openxmlformats.org/officeDocument/2006/relationships/image"/><Relationship Id="rId3" Target="../media/image3.pn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 Id="rId7"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sv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 Id="rId5" Target="../media/image1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sv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sv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sv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sv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543277" y="-581893"/>
            <a:ext cx="11818622" cy="11818622"/>
          </a:xfrm>
          <a:prstGeom prst="rect">
            <a:avLst/>
          </a:prstGeom>
        </p:spPr>
      </p:pic>
      <p:pic>
        <p:nvPicPr>
          <p:cNvPr name="Picture 3" id="3"/>
          <p:cNvPicPr>
            <a:picLocks noChangeAspect="true"/>
          </p:cNvPicPr>
          <p:nvPr/>
        </p:nvPicPr>
        <p:blipFill>
          <a:blip r:embed="rId3"/>
          <a:srcRect l="1320" t="0" r="1320" b="1027"/>
          <a:stretch>
            <a:fillRect/>
          </a:stretch>
        </p:blipFill>
        <p:spPr>
          <a:xfrm flipH="false" flipV="false" rot="0">
            <a:off x="-178894" y="-190500"/>
            <a:ext cx="4759670" cy="8563894"/>
          </a:xfrm>
          <a:prstGeom prst="rect">
            <a:avLst/>
          </a:prstGeom>
        </p:spPr>
      </p:pic>
      <p:pic>
        <p:nvPicPr>
          <p:cNvPr name="Picture 4" id="4"/>
          <p:cNvPicPr>
            <a:picLocks noChangeAspect="true"/>
          </p:cNvPicPr>
          <p:nvPr/>
        </p:nvPicPr>
        <p:blipFill>
          <a:blip r:embed="rId4"/>
          <a:srcRect l="0" t="31919" r="0" b="31919"/>
          <a:stretch>
            <a:fillRect/>
          </a:stretch>
        </p:blipFill>
        <p:spPr>
          <a:xfrm flipH="false" flipV="false" rot="0">
            <a:off x="6985000" y="7894283"/>
            <a:ext cx="4800600" cy="3086100"/>
          </a:xfrm>
          <a:prstGeom prst="rect">
            <a:avLst/>
          </a:prstGeom>
        </p:spPr>
      </p:pic>
      <p:sp>
        <p:nvSpPr>
          <p:cNvPr name="TextBox 5" id="5"/>
          <p:cNvSpPr txBox="true"/>
          <p:nvPr/>
        </p:nvSpPr>
        <p:spPr>
          <a:xfrm rot="0">
            <a:off x="13261624" y="5758883"/>
            <a:ext cx="5671846" cy="5065333"/>
          </a:xfrm>
          <a:prstGeom prst="rect">
            <a:avLst/>
          </a:prstGeom>
        </p:spPr>
        <p:txBody>
          <a:bodyPr anchor="t" rtlCol="false" tIns="0" lIns="0" bIns="0" rIns="0">
            <a:spAutoFit/>
          </a:bodyPr>
          <a:lstStyle/>
          <a:p>
            <a:pPr>
              <a:lnSpc>
                <a:spcPts val="3094"/>
              </a:lnSpc>
            </a:pPr>
            <a:r>
              <a:rPr lang="en-US" sz="2210" spc="391">
                <a:solidFill>
                  <a:srgbClr val="52DDD4"/>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a:t>
            </a:r>
          </a:p>
        </p:txBody>
      </p:sp>
      <p:sp>
        <p:nvSpPr>
          <p:cNvPr name="AutoShape 6" id="6"/>
          <p:cNvSpPr/>
          <p:nvPr/>
        </p:nvSpPr>
        <p:spPr>
          <a:xfrm rot="0">
            <a:off x="4618876" y="1813560"/>
            <a:ext cx="12665824" cy="7508240"/>
          </a:xfrm>
          <a:prstGeom prst="rect">
            <a:avLst/>
          </a:prstGeom>
          <a:solidFill>
            <a:srgbClr val="FF8FE6"/>
          </a:solidFill>
        </p:spPr>
      </p:sp>
      <p:sp>
        <p:nvSpPr>
          <p:cNvPr name="TextBox 7" id="7"/>
          <p:cNvSpPr txBox="true"/>
          <p:nvPr/>
        </p:nvSpPr>
        <p:spPr>
          <a:xfrm rot="0">
            <a:off x="11180950" y="1057275"/>
            <a:ext cx="6078350" cy="391541"/>
          </a:xfrm>
          <a:prstGeom prst="rect">
            <a:avLst/>
          </a:prstGeom>
        </p:spPr>
        <p:txBody>
          <a:bodyPr anchor="t" rtlCol="false" tIns="0" lIns="0" bIns="0" rIns="0">
            <a:spAutoFit/>
          </a:bodyPr>
          <a:lstStyle/>
          <a:p>
            <a:pPr algn="r">
              <a:lnSpc>
                <a:spcPts val="3052"/>
              </a:lnSpc>
            </a:pPr>
            <a:r>
              <a:rPr lang="en-US" sz="2800" spc="280">
                <a:solidFill>
                  <a:srgbClr val="52DDD4"/>
                </a:solidFill>
                <a:latin typeface="Montserrat Classic"/>
              </a:rPr>
              <a:t>STUDIO FOTO PIXELAST</a:t>
            </a:r>
          </a:p>
        </p:txBody>
      </p:sp>
      <p:grpSp>
        <p:nvGrpSpPr>
          <p:cNvPr name="Group 8" id="8"/>
          <p:cNvGrpSpPr/>
          <p:nvPr/>
        </p:nvGrpSpPr>
        <p:grpSpPr>
          <a:xfrm rot="0">
            <a:off x="5375325" y="3772149"/>
            <a:ext cx="11152927" cy="3591062"/>
            <a:chOff x="0" y="0"/>
            <a:chExt cx="14870569" cy="4788082"/>
          </a:xfrm>
        </p:grpSpPr>
        <p:sp>
          <p:nvSpPr>
            <p:cNvPr name="TextBox 9" id="9"/>
            <p:cNvSpPr txBox="true"/>
            <p:nvPr/>
          </p:nvSpPr>
          <p:spPr>
            <a:xfrm rot="0">
              <a:off x="0" y="171450"/>
              <a:ext cx="14870569" cy="2123355"/>
            </a:xfrm>
            <a:prstGeom prst="rect">
              <a:avLst/>
            </a:prstGeom>
          </p:spPr>
          <p:txBody>
            <a:bodyPr anchor="t" rtlCol="false" tIns="0" lIns="0" bIns="0" rIns="0">
              <a:spAutoFit/>
            </a:bodyPr>
            <a:lstStyle/>
            <a:p>
              <a:pPr algn="ctr">
                <a:lnSpc>
                  <a:spcPts val="5888"/>
                </a:lnSpc>
              </a:pPr>
              <a:r>
                <a:rPr lang="en-US" sz="6400" spc="64">
                  <a:solidFill>
                    <a:srgbClr val="371A9F"/>
                  </a:solidFill>
                  <a:latin typeface="Montserrat Classic Bold"/>
                </a:rPr>
                <a:t>ANALISA KOMPLEKSITAS ALGORITMA SORTING</a:t>
              </a:r>
            </a:p>
          </p:txBody>
        </p:sp>
        <p:sp>
          <p:nvSpPr>
            <p:cNvPr name="TextBox 10" id="10"/>
            <p:cNvSpPr txBox="true"/>
            <p:nvPr/>
          </p:nvSpPr>
          <p:spPr>
            <a:xfrm rot="0">
              <a:off x="1657004" y="2843148"/>
              <a:ext cx="11556560" cy="1943523"/>
            </a:xfrm>
            <a:prstGeom prst="rect">
              <a:avLst/>
            </a:prstGeom>
          </p:spPr>
          <p:txBody>
            <a:bodyPr anchor="t" rtlCol="false" tIns="0" lIns="0" bIns="0" rIns="0">
              <a:spAutoFit/>
            </a:bodyPr>
            <a:lstStyle/>
            <a:p>
              <a:pPr algn="ctr">
                <a:lnSpc>
                  <a:spcPts val="3919"/>
                </a:lnSpc>
              </a:pPr>
              <a:r>
                <a:rPr lang="en-US" sz="2800" spc="56">
                  <a:solidFill>
                    <a:srgbClr val="371A9F"/>
                  </a:solidFill>
                  <a:latin typeface="Montserrat Classic"/>
                </a:rPr>
                <a:t>Dipaparkan oleh</a:t>
              </a:r>
            </a:p>
            <a:p>
              <a:pPr algn="ctr">
                <a:lnSpc>
                  <a:spcPts val="3919"/>
                </a:lnSpc>
              </a:pPr>
              <a:r>
                <a:rPr lang="en-US" sz="2800" spc="56">
                  <a:solidFill>
                    <a:srgbClr val="371A9F"/>
                  </a:solidFill>
                  <a:latin typeface="Montserrat Classic"/>
                </a:rPr>
                <a:t> Muhammad Daffa Regenta .S</a:t>
              </a:r>
            </a:p>
            <a:p>
              <a:pPr algn="ctr">
                <a:lnSpc>
                  <a:spcPts val="3919"/>
                </a:lnSpc>
              </a:pPr>
              <a:r>
                <a:rPr lang="en-US" sz="2800" spc="56">
                  <a:solidFill>
                    <a:srgbClr val="371A9F"/>
                  </a:solidFill>
                  <a:latin typeface="Montserrat Classic"/>
                </a:rPr>
                <a:t>M. Syamsul Aqiel .S</a:t>
              </a:r>
            </a:p>
          </p:txBody>
        </p:sp>
      </p:grpSp>
      <p:sp>
        <p:nvSpPr>
          <p:cNvPr name="AutoShape 11" id="11"/>
          <p:cNvSpPr/>
          <p:nvPr/>
        </p:nvSpPr>
        <p:spPr>
          <a:xfrm rot="0">
            <a:off x="269240" y="9061625"/>
            <a:ext cx="2387709" cy="565954"/>
          </a:xfrm>
          <a:prstGeom prst="rect">
            <a:avLst/>
          </a:prstGeom>
          <a:solidFill>
            <a:srgbClr val="52DDD4"/>
          </a:solid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389100" y="-6465572"/>
            <a:ext cx="11818622" cy="11818622"/>
          </a:xfrm>
          <a:prstGeom prst="rect">
            <a:avLst/>
          </a:prstGeom>
        </p:spPr>
      </p:pic>
      <p:pic>
        <p:nvPicPr>
          <p:cNvPr name="Picture 3" id="3"/>
          <p:cNvPicPr>
            <a:picLocks noChangeAspect="true"/>
          </p:cNvPicPr>
          <p:nvPr/>
        </p:nvPicPr>
        <p:blipFill>
          <a:blip r:embed="rId3"/>
          <a:srcRect l="14922" t="12919" r="16568" b="45240"/>
          <a:stretch>
            <a:fillRect/>
          </a:stretch>
        </p:blipFill>
        <p:spPr>
          <a:xfrm flipH="false" flipV="false" rot="0">
            <a:off x="12204627" y="-291721"/>
            <a:ext cx="6413495" cy="6932477"/>
          </a:xfrm>
          <a:prstGeom prst="rect">
            <a:avLst/>
          </a:prstGeom>
        </p:spPr>
      </p:pic>
      <p:sp>
        <p:nvSpPr>
          <p:cNvPr name="AutoShape 4" id="4"/>
          <p:cNvSpPr/>
          <p:nvPr/>
        </p:nvSpPr>
        <p:spPr>
          <a:xfrm rot="0">
            <a:off x="-256624" y="-199598"/>
            <a:ext cx="6303560" cy="8429198"/>
          </a:xfrm>
          <a:prstGeom prst="rect">
            <a:avLst/>
          </a:prstGeom>
          <a:solidFill>
            <a:srgbClr val="FF8FE6"/>
          </a:solidFill>
        </p:spPr>
      </p:sp>
      <p:sp>
        <p:nvSpPr>
          <p:cNvPr name="TextBox 5" id="5"/>
          <p:cNvSpPr txBox="true"/>
          <p:nvPr/>
        </p:nvSpPr>
        <p:spPr>
          <a:xfrm rot="0">
            <a:off x="12204627" y="8313648"/>
            <a:ext cx="7205261" cy="4674304"/>
          </a:xfrm>
          <a:prstGeom prst="rect">
            <a:avLst/>
          </a:prstGeom>
        </p:spPr>
        <p:txBody>
          <a:bodyPr anchor="t" rtlCol="false" tIns="0" lIns="0" bIns="0" rIns="0">
            <a:spAutoFit/>
          </a:bodyPr>
          <a:lstStyle/>
          <a:p>
            <a:pPr>
              <a:lnSpc>
                <a:spcPts val="3094"/>
              </a:lnSpc>
            </a:pPr>
            <a:r>
              <a:rPr lang="en-US" sz="2210" spc="391">
                <a:solidFill>
                  <a:srgbClr val="52DDD4"/>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101100011110101111110111100001010100101111010</a:t>
            </a:r>
          </a:p>
        </p:txBody>
      </p:sp>
      <p:sp>
        <p:nvSpPr>
          <p:cNvPr name="AutoShape 6" id="6"/>
          <p:cNvSpPr/>
          <p:nvPr/>
        </p:nvSpPr>
        <p:spPr>
          <a:xfrm rot="0">
            <a:off x="6555025" y="2525956"/>
            <a:ext cx="6057900" cy="8018060"/>
          </a:xfrm>
          <a:prstGeom prst="rect">
            <a:avLst/>
          </a:prstGeom>
          <a:solidFill>
            <a:srgbClr val="FF8FE6"/>
          </a:solidFill>
        </p:spPr>
      </p:sp>
      <p:sp>
        <p:nvSpPr>
          <p:cNvPr name="AutoShape 7" id="7"/>
          <p:cNvSpPr/>
          <p:nvPr/>
        </p:nvSpPr>
        <p:spPr>
          <a:xfrm rot="0">
            <a:off x="14806355" y="9280046"/>
            <a:ext cx="2387709" cy="565954"/>
          </a:xfrm>
          <a:prstGeom prst="rect">
            <a:avLst/>
          </a:prstGeom>
          <a:solidFill>
            <a:srgbClr val="52DDD4"/>
          </a:solidFill>
        </p:spPr>
      </p:sp>
      <p:pic>
        <p:nvPicPr>
          <p:cNvPr name="Picture 8" id="8"/>
          <p:cNvPicPr>
            <a:picLocks noChangeAspect="true"/>
          </p:cNvPicPr>
          <p:nvPr/>
        </p:nvPicPr>
        <p:blipFill>
          <a:blip r:embed="rId4"/>
          <a:srcRect l="0" t="20058" r="0" b="20058"/>
          <a:stretch>
            <a:fillRect/>
          </a:stretch>
        </p:blipFill>
        <p:spPr>
          <a:xfrm flipH="false" flipV="false" rot="0">
            <a:off x="0" y="8692346"/>
            <a:ext cx="4769537" cy="5077664"/>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603055" y="586281"/>
            <a:ext cx="4584201" cy="4584201"/>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7853927" y="3174518"/>
            <a:ext cx="3460098" cy="3261024"/>
          </a:xfrm>
          <a:prstGeom prst="rect">
            <a:avLst/>
          </a:prstGeom>
        </p:spPr>
      </p:pic>
      <p:sp>
        <p:nvSpPr>
          <p:cNvPr name="TextBox 11" id="11"/>
          <p:cNvSpPr txBox="true"/>
          <p:nvPr/>
        </p:nvSpPr>
        <p:spPr>
          <a:xfrm rot="0">
            <a:off x="764377" y="5766996"/>
            <a:ext cx="4261558" cy="1590675"/>
          </a:xfrm>
          <a:prstGeom prst="rect">
            <a:avLst/>
          </a:prstGeom>
        </p:spPr>
        <p:txBody>
          <a:bodyPr anchor="t" rtlCol="false" tIns="0" lIns="0" bIns="0" rIns="0">
            <a:spAutoFit/>
          </a:bodyPr>
          <a:lstStyle/>
          <a:p>
            <a:pPr algn="ctr">
              <a:lnSpc>
                <a:spcPts val="4200"/>
              </a:lnSpc>
            </a:pPr>
            <a:r>
              <a:rPr lang="en-US" sz="3000" spc="270">
                <a:solidFill>
                  <a:srgbClr val="371A9F"/>
                </a:solidFill>
                <a:latin typeface="Montserrat Classic"/>
              </a:rPr>
              <a:t>PENGURUTAN </a:t>
            </a:r>
            <a:r>
              <a:rPr lang="en-US" sz="3000" spc="270">
                <a:solidFill>
                  <a:srgbClr val="371A9F"/>
                </a:solidFill>
                <a:latin typeface="Montserrat Classic"/>
              </a:rPr>
              <a:t>BERDASARKAN INSERTION SORT</a:t>
            </a:r>
          </a:p>
        </p:txBody>
      </p:sp>
      <p:sp>
        <p:nvSpPr>
          <p:cNvPr name="TextBox 12" id="12"/>
          <p:cNvSpPr txBox="true"/>
          <p:nvPr/>
        </p:nvSpPr>
        <p:spPr>
          <a:xfrm rot="0">
            <a:off x="7460816" y="6791146"/>
            <a:ext cx="4261558" cy="1057275"/>
          </a:xfrm>
          <a:prstGeom prst="rect">
            <a:avLst/>
          </a:prstGeom>
        </p:spPr>
        <p:txBody>
          <a:bodyPr anchor="t" rtlCol="false" tIns="0" lIns="0" bIns="0" rIns="0">
            <a:spAutoFit/>
          </a:bodyPr>
          <a:lstStyle/>
          <a:p>
            <a:pPr algn="ctr">
              <a:lnSpc>
                <a:spcPts val="4200"/>
              </a:lnSpc>
            </a:pPr>
            <a:r>
              <a:rPr lang="en-US" sz="3000" spc="270">
                <a:solidFill>
                  <a:srgbClr val="371A9F"/>
                </a:solidFill>
                <a:latin typeface="Montserrat Classic"/>
              </a:rPr>
              <a:t>BERDASARKAN SELECTION SORT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389100" y="-6465572"/>
            <a:ext cx="11818622" cy="11818622"/>
          </a:xfrm>
          <a:prstGeom prst="rect">
            <a:avLst/>
          </a:prstGeom>
        </p:spPr>
      </p:pic>
      <p:pic>
        <p:nvPicPr>
          <p:cNvPr name="Picture 3" id="3"/>
          <p:cNvPicPr>
            <a:picLocks noChangeAspect="true"/>
          </p:cNvPicPr>
          <p:nvPr/>
        </p:nvPicPr>
        <p:blipFill>
          <a:blip r:embed="rId3"/>
          <a:srcRect l="14922" t="12919" r="16568" b="45240"/>
          <a:stretch>
            <a:fillRect/>
          </a:stretch>
        </p:blipFill>
        <p:spPr>
          <a:xfrm flipH="false" flipV="false" rot="0">
            <a:off x="12204627" y="-291721"/>
            <a:ext cx="6413495" cy="6932477"/>
          </a:xfrm>
          <a:prstGeom prst="rect">
            <a:avLst/>
          </a:prstGeom>
        </p:spPr>
      </p:pic>
      <p:sp>
        <p:nvSpPr>
          <p:cNvPr name="AutoShape 4" id="4"/>
          <p:cNvSpPr/>
          <p:nvPr/>
        </p:nvSpPr>
        <p:spPr>
          <a:xfrm rot="0">
            <a:off x="-256624" y="-199598"/>
            <a:ext cx="6303560" cy="8429198"/>
          </a:xfrm>
          <a:prstGeom prst="rect">
            <a:avLst/>
          </a:prstGeom>
          <a:solidFill>
            <a:srgbClr val="FF8FE6"/>
          </a:solidFill>
        </p:spPr>
      </p:sp>
      <p:sp>
        <p:nvSpPr>
          <p:cNvPr name="TextBox 5" id="5"/>
          <p:cNvSpPr txBox="true"/>
          <p:nvPr/>
        </p:nvSpPr>
        <p:spPr>
          <a:xfrm rot="0">
            <a:off x="12204627" y="8313648"/>
            <a:ext cx="7205261" cy="4674304"/>
          </a:xfrm>
          <a:prstGeom prst="rect">
            <a:avLst/>
          </a:prstGeom>
        </p:spPr>
        <p:txBody>
          <a:bodyPr anchor="t" rtlCol="false" tIns="0" lIns="0" bIns="0" rIns="0">
            <a:spAutoFit/>
          </a:bodyPr>
          <a:lstStyle/>
          <a:p>
            <a:pPr>
              <a:lnSpc>
                <a:spcPts val="3094"/>
              </a:lnSpc>
            </a:pPr>
            <a:r>
              <a:rPr lang="en-US" sz="2210" spc="391">
                <a:solidFill>
                  <a:srgbClr val="52DDD4"/>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101100011110101111110111100001010100101111010</a:t>
            </a:r>
          </a:p>
        </p:txBody>
      </p:sp>
      <p:sp>
        <p:nvSpPr>
          <p:cNvPr name="AutoShape 6" id="6"/>
          <p:cNvSpPr/>
          <p:nvPr/>
        </p:nvSpPr>
        <p:spPr>
          <a:xfrm rot="0">
            <a:off x="6555025" y="2525956"/>
            <a:ext cx="6057900" cy="8018060"/>
          </a:xfrm>
          <a:prstGeom prst="rect">
            <a:avLst/>
          </a:prstGeom>
          <a:solidFill>
            <a:srgbClr val="FF8FE6"/>
          </a:solidFill>
        </p:spPr>
      </p:sp>
      <p:sp>
        <p:nvSpPr>
          <p:cNvPr name="AutoShape 7" id="7"/>
          <p:cNvSpPr/>
          <p:nvPr/>
        </p:nvSpPr>
        <p:spPr>
          <a:xfrm rot="0">
            <a:off x="14806355" y="9280046"/>
            <a:ext cx="2387709" cy="565954"/>
          </a:xfrm>
          <a:prstGeom prst="rect">
            <a:avLst/>
          </a:prstGeom>
          <a:solidFill>
            <a:srgbClr val="52DDD4"/>
          </a:solidFill>
        </p:spPr>
      </p:sp>
      <p:pic>
        <p:nvPicPr>
          <p:cNvPr name="Picture 8" id="8"/>
          <p:cNvPicPr>
            <a:picLocks noChangeAspect="true"/>
          </p:cNvPicPr>
          <p:nvPr/>
        </p:nvPicPr>
        <p:blipFill>
          <a:blip r:embed="rId4"/>
          <a:srcRect l="0" t="20058" r="0" b="20058"/>
          <a:stretch>
            <a:fillRect/>
          </a:stretch>
        </p:blipFill>
        <p:spPr>
          <a:xfrm flipH="false" flipV="false" rot="0">
            <a:off x="0" y="8692346"/>
            <a:ext cx="4769537" cy="5077664"/>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389100" y="392409"/>
            <a:ext cx="5231457" cy="5231457"/>
          </a:xfrm>
          <a:prstGeom prst="rect">
            <a:avLst/>
          </a:prstGeom>
        </p:spPr>
      </p:pic>
      <p:pic>
        <p:nvPicPr>
          <p:cNvPr name="Picture 10" id="10"/>
          <p:cNvPicPr>
            <a:picLocks noChangeAspect="true"/>
          </p:cNvPicPr>
          <p:nvPr/>
        </p:nvPicPr>
        <p:blipFill>
          <a:blip r:embed="rId6"/>
          <a:srcRect l="0" t="0" r="0" b="0"/>
          <a:stretch>
            <a:fillRect/>
          </a:stretch>
        </p:blipFill>
        <p:spPr>
          <a:xfrm flipH="false" flipV="false" rot="0">
            <a:off x="7460816" y="2754926"/>
            <a:ext cx="3943828" cy="3885830"/>
          </a:xfrm>
          <a:prstGeom prst="rect">
            <a:avLst/>
          </a:prstGeom>
        </p:spPr>
      </p:pic>
      <p:sp>
        <p:nvSpPr>
          <p:cNvPr name="TextBox 11" id="11"/>
          <p:cNvSpPr txBox="true"/>
          <p:nvPr/>
        </p:nvSpPr>
        <p:spPr>
          <a:xfrm rot="0">
            <a:off x="764377" y="5766996"/>
            <a:ext cx="4261558" cy="1590675"/>
          </a:xfrm>
          <a:prstGeom prst="rect">
            <a:avLst/>
          </a:prstGeom>
        </p:spPr>
        <p:txBody>
          <a:bodyPr anchor="t" rtlCol="false" tIns="0" lIns="0" bIns="0" rIns="0">
            <a:spAutoFit/>
          </a:bodyPr>
          <a:lstStyle/>
          <a:p>
            <a:pPr algn="ctr">
              <a:lnSpc>
                <a:spcPts val="4200"/>
              </a:lnSpc>
            </a:pPr>
            <a:r>
              <a:rPr lang="en-US" sz="3000" spc="270">
                <a:solidFill>
                  <a:srgbClr val="371A9F"/>
                </a:solidFill>
                <a:latin typeface="Montserrat Classic"/>
              </a:rPr>
              <a:t>PENGURUTAN </a:t>
            </a:r>
            <a:r>
              <a:rPr lang="en-US" sz="3000" spc="270">
                <a:solidFill>
                  <a:srgbClr val="371A9F"/>
                </a:solidFill>
                <a:latin typeface="Montserrat Classic"/>
              </a:rPr>
              <a:t>BERDASARKAN MERGE SORT</a:t>
            </a:r>
          </a:p>
        </p:txBody>
      </p:sp>
      <p:sp>
        <p:nvSpPr>
          <p:cNvPr name="TextBox 12" id="12"/>
          <p:cNvSpPr txBox="true"/>
          <p:nvPr/>
        </p:nvSpPr>
        <p:spPr>
          <a:xfrm rot="0">
            <a:off x="7460816" y="7134225"/>
            <a:ext cx="4261558" cy="2124075"/>
          </a:xfrm>
          <a:prstGeom prst="rect">
            <a:avLst/>
          </a:prstGeom>
        </p:spPr>
        <p:txBody>
          <a:bodyPr anchor="t" rtlCol="false" tIns="0" lIns="0" bIns="0" rIns="0">
            <a:spAutoFit/>
          </a:bodyPr>
          <a:lstStyle/>
          <a:p>
            <a:pPr algn="ctr">
              <a:lnSpc>
                <a:spcPts val="4200"/>
              </a:lnSpc>
            </a:pPr>
            <a:r>
              <a:rPr lang="en-US" sz="3000" spc="270">
                <a:solidFill>
                  <a:srgbClr val="371A9F"/>
                </a:solidFill>
                <a:latin typeface="Montserrat Classic"/>
              </a:rPr>
              <a:t>BERDASARKAN QUICK SORT PALING CEPAT SAAT INI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8FE6"/>
        </a:solidFill>
      </p:bgPr>
    </p:bg>
    <p:spTree>
      <p:nvGrpSpPr>
        <p:cNvPr id="1" name=""/>
        <p:cNvGrpSpPr/>
        <p:nvPr/>
      </p:nvGrpSpPr>
      <p:grpSpPr>
        <a:xfrm>
          <a:off x="0" y="0"/>
          <a:ext cx="0" cy="0"/>
          <a:chOff x="0" y="0"/>
          <a:chExt cx="0" cy="0"/>
        </a:xfrm>
      </p:grpSpPr>
      <p:grpSp>
        <p:nvGrpSpPr>
          <p:cNvPr name="Group 2" id="2"/>
          <p:cNvGrpSpPr/>
          <p:nvPr/>
        </p:nvGrpSpPr>
        <p:grpSpPr>
          <a:xfrm rot="0">
            <a:off x="1028700" y="1182282"/>
            <a:ext cx="8319208" cy="5907070"/>
            <a:chOff x="0" y="0"/>
            <a:chExt cx="11092277" cy="7876093"/>
          </a:xfrm>
        </p:grpSpPr>
        <p:sp>
          <p:nvSpPr>
            <p:cNvPr name="TextBox 3" id="3"/>
            <p:cNvSpPr txBox="true"/>
            <p:nvPr/>
          </p:nvSpPr>
          <p:spPr>
            <a:xfrm rot="0">
              <a:off x="0" y="114300"/>
              <a:ext cx="11092277" cy="2256367"/>
            </a:xfrm>
            <a:prstGeom prst="rect">
              <a:avLst/>
            </a:prstGeom>
          </p:spPr>
          <p:txBody>
            <a:bodyPr anchor="t" rtlCol="false" tIns="0" lIns="0" bIns="0" rIns="0">
              <a:spAutoFit/>
            </a:bodyPr>
            <a:lstStyle/>
            <a:p>
              <a:pPr>
                <a:lnSpc>
                  <a:spcPts val="6400"/>
                </a:lnSpc>
              </a:pPr>
              <a:r>
                <a:rPr lang="en-US" sz="6400" spc="128">
                  <a:solidFill>
                    <a:srgbClr val="371A9F"/>
                  </a:solidFill>
                  <a:latin typeface="Montserrat Classic Bold"/>
                </a:rPr>
                <a:t>Berdasarkan 5 sortingan di atas</a:t>
              </a:r>
            </a:p>
          </p:txBody>
        </p:sp>
        <p:sp>
          <p:nvSpPr>
            <p:cNvPr name="TextBox 4" id="4"/>
            <p:cNvSpPr txBox="true"/>
            <p:nvPr/>
          </p:nvSpPr>
          <p:spPr>
            <a:xfrm rot="0">
              <a:off x="0" y="3217829"/>
              <a:ext cx="10152477" cy="671491"/>
            </a:xfrm>
            <a:prstGeom prst="rect">
              <a:avLst/>
            </a:prstGeom>
          </p:spPr>
          <p:txBody>
            <a:bodyPr anchor="t" rtlCol="false" tIns="0" lIns="0" bIns="0" rIns="0">
              <a:spAutoFit/>
            </a:bodyPr>
            <a:lstStyle/>
            <a:p>
              <a:pPr>
                <a:lnSpc>
                  <a:spcPts val="3841"/>
                </a:lnSpc>
              </a:pPr>
              <a:r>
                <a:rPr lang="en-US" sz="3400" spc="170">
                  <a:solidFill>
                    <a:srgbClr val="371A9F"/>
                  </a:solidFill>
                  <a:latin typeface="Montserrat Classic Bold"/>
                </a:rPr>
                <a:t>Waktu vs Dataset</a:t>
              </a:r>
            </a:p>
          </p:txBody>
        </p:sp>
        <p:sp>
          <p:nvSpPr>
            <p:cNvPr name="TextBox 5" id="5"/>
            <p:cNvSpPr txBox="true"/>
            <p:nvPr/>
          </p:nvSpPr>
          <p:spPr>
            <a:xfrm rot="0">
              <a:off x="0" y="4615650"/>
              <a:ext cx="10152477" cy="3254798"/>
            </a:xfrm>
            <a:prstGeom prst="rect">
              <a:avLst/>
            </a:prstGeom>
          </p:spPr>
          <p:txBody>
            <a:bodyPr anchor="t" rtlCol="false" tIns="0" lIns="0" bIns="0" rIns="0">
              <a:spAutoFit/>
            </a:bodyPr>
            <a:lstStyle/>
            <a:p>
              <a:pPr>
                <a:lnSpc>
                  <a:spcPts val="3919"/>
                </a:lnSpc>
              </a:pPr>
              <a:r>
                <a:rPr lang="en-US" sz="2800">
                  <a:solidFill>
                    <a:srgbClr val="371A9F"/>
                  </a:solidFill>
                  <a:latin typeface="Montserrat Light"/>
                </a:rPr>
                <a:t>perbedaan waktu yang cukup jelas di antara algoritma-algoritma tersebut. Pengurutan data dengan metode quicksort lebih cepat jika dibandingkan dengan algritma yang lain.</a:t>
              </a:r>
            </a:p>
          </p:txBody>
        </p:sp>
      </p:grpSp>
      <p:pic>
        <p:nvPicPr>
          <p:cNvPr name="Picture 6" id="6"/>
          <p:cNvPicPr>
            <a:picLocks noChangeAspect="true"/>
          </p:cNvPicPr>
          <p:nvPr/>
        </p:nvPicPr>
        <p:blipFill>
          <a:blip r:embed="rId2"/>
          <a:srcRect l="0" t="22677" r="9987" b="44818"/>
          <a:stretch>
            <a:fillRect/>
          </a:stretch>
        </p:blipFill>
        <p:spPr>
          <a:xfrm flipH="false" flipV="false" rot="0">
            <a:off x="13830300" y="7482840"/>
            <a:ext cx="4704711" cy="3020264"/>
          </a:xfrm>
          <a:prstGeom prst="rect">
            <a:avLst/>
          </a:prstGeom>
        </p:spPr>
      </p:pic>
      <p:sp>
        <p:nvSpPr>
          <p:cNvPr name="AutoShape 7" id="7"/>
          <p:cNvSpPr/>
          <p:nvPr/>
        </p:nvSpPr>
        <p:spPr>
          <a:xfrm rot="0">
            <a:off x="10515600" y="-403860"/>
            <a:ext cx="8153400" cy="8229600"/>
          </a:xfrm>
          <a:prstGeom prst="rect">
            <a:avLst/>
          </a:prstGeom>
          <a:solidFill>
            <a:srgbClr val="371A9F"/>
          </a:solidFill>
        </p:spPr>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83622" y="7795033"/>
            <a:ext cx="11818622" cy="11818622"/>
          </a:xfrm>
          <a:prstGeom prst="rect">
            <a:avLst/>
          </a:prstGeom>
        </p:spPr>
      </p:pic>
      <p:pic>
        <p:nvPicPr>
          <p:cNvPr name="Picture 9" id="9"/>
          <p:cNvPicPr>
            <a:picLocks noChangeAspect="true"/>
          </p:cNvPicPr>
          <p:nvPr/>
        </p:nvPicPr>
        <p:blipFill>
          <a:blip r:embed="rId4"/>
          <a:srcRect l="0" t="13848" r="10329" b="60417"/>
          <a:stretch>
            <a:fillRect/>
          </a:stretch>
        </p:blipFill>
        <p:spPr>
          <a:xfrm flipH="false" flipV="false" rot="0">
            <a:off x="1273580" y="8318250"/>
            <a:ext cx="4205134" cy="2135998"/>
          </a:xfrm>
          <a:prstGeom prst="rect">
            <a:avLst/>
          </a:prstGeom>
        </p:spPr>
      </p:pic>
      <p:sp>
        <p:nvSpPr>
          <p:cNvPr name="AutoShape 10" id="10"/>
          <p:cNvSpPr/>
          <p:nvPr/>
        </p:nvSpPr>
        <p:spPr>
          <a:xfrm rot="0">
            <a:off x="10196559" y="8975323"/>
            <a:ext cx="2387709" cy="565954"/>
          </a:xfrm>
          <a:prstGeom prst="rect">
            <a:avLst/>
          </a:prstGeom>
          <a:solidFill>
            <a:srgbClr val="52DDD4"/>
          </a:solidFill>
        </p:spPr>
      </p:sp>
      <p:pic>
        <p:nvPicPr>
          <p:cNvPr name="Picture 11" id="11"/>
          <p:cNvPicPr>
            <a:picLocks noChangeAspect="true"/>
          </p:cNvPicPr>
          <p:nvPr/>
        </p:nvPicPr>
        <p:blipFill>
          <a:blip r:embed="rId5"/>
          <a:srcRect l="0" t="0" r="0" b="0"/>
          <a:stretch>
            <a:fillRect/>
          </a:stretch>
        </p:blipFill>
        <p:spPr>
          <a:xfrm flipH="false" flipV="false" rot="0">
            <a:off x="9347908" y="1182282"/>
            <a:ext cx="8632360" cy="5261956"/>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TextBox 2" id="2"/>
          <p:cNvSpPr txBox="true"/>
          <p:nvPr/>
        </p:nvSpPr>
        <p:spPr>
          <a:xfrm rot="0">
            <a:off x="-290621" y="7736002"/>
            <a:ext cx="7205261" cy="4674304"/>
          </a:xfrm>
          <a:prstGeom prst="rect">
            <a:avLst/>
          </a:prstGeom>
        </p:spPr>
        <p:txBody>
          <a:bodyPr anchor="t" rtlCol="false" tIns="0" lIns="0" bIns="0" rIns="0">
            <a:spAutoFit/>
          </a:bodyPr>
          <a:lstStyle/>
          <a:p>
            <a:pPr>
              <a:lnSpc>
                <a:spcPts val="3094"/>
              </a:lnSpc>
            </a:pPr>
            <a:r>
              <a:rPr lang="en-US" sz="2210" spc="391">
                <a:solidFill>
                  <a:srgbClr val="52DDD4"/>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101100011110101111110111100001010100101111010</a:t>
            </a:r>
          </a:p>
        </p:txBody>
      </p:sp>
      <p:sp>
        <p:nvSpPr>
          <p:cNvPr name="AutoShape 3" id="3"/>
          <p:cNvSpPr/>
          <p:nvPr/>
        </p:nvSpPr>
        <p:spPr>
          <a:xfrm rot="0">
            <a:off x="2532487" y="4703156"/>
            <a:ext cx="5143500" cy="6904298"/>
          </a:xfrm>
          <a:prstGeom prst="rect">
            <a:avLst/>
          </a:prstGeom>
          <a:solidFill>
            <a:srgbClr val="FF8FE6"/>
          </a:solidFill>
        </p:spPr>
      </p:sp>
      <p:pic>
        <p:nvPicPr>
          <p:cNvPr name="Picture 4" id="4"/>
          <p:cNvPicPr>
            <a:picLocks noChangeAspect="true"/>
          </p:cNvPicPr>
          <p:nvPr/>
        </p:nvPicPr>
        <p:blipFill>
          <a:blip r:embed="rId2"/>
          <a:srcRect l="0" t="11956" r="0" b="61077"/>
          <a:stretch>
            <a:fillRect/>
          </a:stretch>
        </p:blipFill>
        <p:spPr>
          <a:xfrm flipH="false" flipV="false" rot="0">
            <a:off x="12684002" y="-245660"/>
            <a:ext cx="5883240" cy="2807916"/>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75987" y="6549389"/>
            <a:ext cx="11818622" cy="11818622"/>
          </a:xfrm>
          <a:prstGeom prst="rect">
            <a:avLst/>
          </a:prstGeom>
        </p:spPr>
      </p:pic>
      <p:sp>
        <p:nvSpPr>
          <p:cNvPr name="AutoShape 6" id="6"/>
          <p:cNvSpPr/>
          <p:nvPr/>
        </p:nvSpPr>
        <p:spPr>
          <a:xfrm rot="0">
            <a:off x="8919325" y="4703156"/>
            <a:ext cx="5143500" cy="6800735"/>
          </a:xfrm>
          <a:prstGeom prst="rect">
            <a:avLst/>
          </a:prstGeom>
          <a:solidFill>
            <a:srgbClr val="FF8FE6"/>
          </a:solidFill>
        </p:spPr>
      </p:sp>
      <p:sp>
        <p:nvSpPr>
          <p:cNvPr name="TextBox 7" id="7"/>
          <p:cNvSpPr txBox="true"/>
          <p:nvPr/>
        </p:nvSpPr>
        <p:spPr>
          <a:xfrm rot="0">
            <a:off x="1028700" y="1009650"/>
            <a:ext cx="10016688" cy="866394"/>
          </a:xfrm>
          <a:prstGeom prst="rect">
            <a:avLst/>
          </a:prstGeom>
        </p:spPr>
        <p:txBody>
          <a:bodyPr anchor="t" rtlCol="false" tIns="0" lIns="0" bIns="0" rIns="0">
            <a:spAutoFit/>
          </a:bodyPr>
          <a:lstStyle/>
          <a:p>
            <a:pPr>
              <a:lnSpc>
                <a:spcPts val="6888"/>
              </a:lnSpc>
            </a:pPr>
            <a:r>
              <a:rPr lang="en-US" sz="5600" spc="112">
                <a:solidFill>
                  <a:srgbClr val="52DDD4"/>
                </a:solidFill>
                <a:latin typeface="Montserrat Classic Bold"/>
              </a:rPr>
              <a:t>PERTIMBANGAN PENTING </a:t>
            </a:r>
          </a:p>
        </p:txBody>
      </p:sp>
      <p:grpSp>
        <p:nvGrpSpPr>
          <p:cNvPr name="Group 8" id="8"/>
          <p:cNvGrpSpPr/>
          <p:nvPr/>
        </p:nvGrpSpPr>
        <p:grpSpPr>
          <a:xfrm rot="0">
            <a:off x="2920145" y="6041369"/>
            <a:ext cx="4368184" cy="2062154"/>
            <a:chOff x="0" y="0"/>
            <a:chExt cx="5824245" cy="2749539"/>
          </a:xfrm>
        </p:grpSpPr>
        <p:sp>
          <p:nvSpPr>
            <p:cNvPr name="TextBox 9" id="9"/>
            <p:cNvSpPr txBox="true"/>
            <p:nvPr/>
          </p:nvSpPr>
          <p:spPr>
            <a:xfrm rot="0">
              <a:off x="0" y="-66675"/>
              <a:ext cx="5824245" cy="676275"/>
            </a:xfrm>
            <a:prstGeom prst="rect">
              <a:avLst/>
            </a:prstGeom>
          </p:spPr>
          <p:txBody>
            <a:bodyPr anchor="t" rtlCol="false" tIns="0" lIns="0" bIns="0" rIns="0">
              <a:spAutoFit/>
            </a:bodyPr>
            <a:lstStyle/>
            <a:p>
              <a:pPr algn="ctr">
                <a:lnSpc>
                  <a:spcPts val="4200"/>
                </a:lnSpc>
              </a:pPr>
              <a:r>
                <a:rPr lang="en-US" sz="3000" spc="270">
                  <a:solidFill>
                    <a:srgbClr val="371A9F"/>
                  </a:solidFill>
                  <a:latin typeface="Montserrat Classic"/>
                </a:rPr>
                <a:t>BASE CASE</a:t>
              </a:r>
            </a:p>
          </p:txBody>
        </p:sp>
        <p:sp>
          <p:nvSpPr>
            <p:cNvPr name="TextBox 10" id="10"/>
            <p:cNvSpPr txBox="true"/>
            <p:nvPr/>
          </p:nvSpPr>
          <p:spPr>
            <a:xfrm rot="0">
              <a:off x="0" y="966812"/>
              <a:ext cx="5824245" cy="1788372"/>
            </a:xfrm>
            <a:prstGeom prst="rect">
              <a:avLst/>
            </a:prstGeom>
          </p:spPr>
          <p:txBody>
            <a:bodyPr anchor="t" rtlCol="false" tIns="0" lIns="0" bIns="0" rIns="0">
              <a:spAutoFit/>
            </a:bodyPr>
            <a:lstStyle/>
            <a:p>
              <a:pPr algn="ctr">
                <a:lnSpc>
                  <a:spcPts val="3640"/>
                </a:lnSpc>
              </a:pPr>
              <a:r>
                <a:rPr lang="en-US" sz="2600" spc="26">
                  <a:solidFill>
                    <a:srgbClr val="371A9F"/>
                  </a:solidFill>
                  <a:latin typeface="Montserrat Light"/>
                </a:rPr>
                <a:t>Tmin(n) untuk kebutuhan waktu minimum adalah Quick Sort</a:t>
              </a:r>
            </a:p>
          </p:txBody>
        </p:sp>
      </p:grpSp>
      <p:grpSp>
        <p:nvGrpSpPr>
          <p:cNvPr name="Group 11" id="11"/>
          <p:cNvGrpSpPr/>
          <p:nvPr/>
        </p:nvGrpSpPr>
        <p:grpSpPr>
          <a:xfrm rot="0">
            <a:off x="9487527" y="5810653"/>
            <a:ext cx="4007095" cy="2523587"/>
            <a:chOff x="0" y="0"/>
            <a:chExt cx="5342794" cy="3364783"/>
          </a:xfrm>
        </p:grpSpPr>
        <p:sp>
          <p:nvSpPr>
            <p:cNvPr name="TextBox 12" id="12"/>
            <p:cNvSpPr txBox="true"/>
            <p:nvPr/>
          </p:nvSpPr>
          <p:spPr>
            <a:xfrm rot="0">
              <a:off x="0" y="-66675"/>
              <a:ext cx="5342794" cy="676275"/>
            </a:xfrm>
            <a:prstGeom prst="rect">
              <a:avLst/>
            </a:prstGeom>
          </p:spPr>
          <p:txBody>
            <a:bodyPr anchor="t" rtlCol="false" tIns="0" lIns="0" bIns="0" rIns="0">
              <a:spAutoFit/>
            </a:bodyPr>
            <a:lstStyle/>
            <a:p>
              <a:pPr algn="ctr">
                <a:lnSpc>
                  <a:spcPts val="4200"/>
                </a:lnSpc>
              </a:pPr>
              <a:r>
                <a:rPr lang="en-US" sz="3000" spc="270">
                  <a:solidFill>
                    <a:srgbClr val="371A9F"/>
                  </a:solidFill>
                  <a:latin typeface="Montserrat Classic"/>
                </a:rPr>
                <a:t>WORST CASE</a:t>
              </a:r>
            </a:p>
          </p:txBody>
        </p:sp>
        <p:sp>
          <p:nvSpPr>
            <p:cNvPr name="TextBox 13" id="13"/>
            <p:cNvSpPr txBox="true"/>
            <p:nvPr/>
          </p:nvSpPr>
          <p:spPr>
            <a:xfrm rot="0">
              <a:off x="0" y="972456"/>
              <a:ext cx="5342794" cy="2397972"/>
            </a:xfrm>
            <a:prstGeom prst="rect">
              <a:avLst/>
            </a:prstGeom>
          </p:spPr>
          <p:txBody>
            <a:bodyPr anchor="t" rtlCol="false" tIns="0" lIns="0" bIns="0" rIns="0">
              <a:spAutoFit/>
            </a:bodyPr>
            <a:lstStyle/>
            <a:p>
              <a:pPr algn="ctr">
                <a:lnSpc>
                  <a:spcPts val="3640"/>
                </a:lnSpc>
              </a:pPr>
              <a:r>
                <a:rPr lang="en-US" sz="2600" spc="26">
                  <a:solidFill>
                    <a:srgbClr val="371A9F"/>
                  </a:solidFill>
                  <a:latin typeface="Montserrat Light"/>
                </a:rPr>
                <a:t>Tmax(n) untuk kebutuhan waktu maximum adalah bubble sort</a:t>
              </a:r>
            </a:p>
          </p:txBody>
        </p:sp>
      </p:grpSp>
      <p:sp>
        <p:nvSpPr>
          <p:cNvPr name="AutoShape 14" id="14"/>
          <p:cNvSpPr/>
          <p:nvPr/>
        </p:nvSpPr>
        <p:spPr>
          <a:xfrm rot="0">
            <a:off x="17240250" y="8889655"/>
            <a:ext cx="2387709" cy="565954"/>
          </a:xfrm>
          <a:prstGeom prst="rect">
            <a:avLst/>
          </a:prstGeom>
          <a:solidFill>
            <a:srgbClr val="52DDD4"/>
          </a:solid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8F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4815374" y="-765811"/>
            <a:ext cx="11818622" cy="11818622"/>
          </a:xfrm>
          <a:prstGeom prst="rect">
            <a:avLst/>
          </a:prstGeom>
        </p:spPr>
      </p:pic>
      <p:pic>
        <p:nvPicPr>
          <p:cNvPr name="Picture 3" id="3"/>
          <p:cNvPicPr>
            <a:picLocks noChangeAspect="true"/>
          </p:cNvPicPr>
          <p:nvPr/>
        </p:nvPicPr>
        <p:blipFill>
          <a:blip r:embed="rId3"/>
          <a:srcRect l="0" t="11100" r="4888" b="60528"/>
          <a:stretch>
            <a:fillRect/>
          </a:stretch>
        </p:blipFill>
        <p:spPr>
          <a:xfrm flipH="false" flipV="false" rot="0">
            <a:off x="13238979" y="-276367"/>
            <a:ext cx="5376567" cy="2838624"/>
          </a:xfrm>
          <a:prstGeom prst="rect">
            <a:avLst/>
          </a:prstGeom>
        </p:spPr>
      </p:pic>
      <p:sp>
        <p:nvSpPr>
          <p:cNvPr name="AutoShape 4" id="4"/>
          <p:cNvSpPr/>
          <p:nvPr/>
        </p:nvSpPr>
        <p:spPr>
          <a:xfrm rot="0">
            <a:off x="2242508" y="2057400"/>
            <a:ext cx="16470847" cy="8628797"/>
          </a:xfrm>
          <a:prstGeom prst="rect">
            <a:avLst/>
          </a:prstGeom>
          <a:solidFill>
            <a:srgbClr val="371A9F"/>
          </a:solidFill>
        </p:spPr>
      </p:sp>
      <p:grpSp>
        <p:nvGrpSpPr>
          <p:cNvPr name="Group 5" id="5"/>
          <p:cNvGrpSpPr/>
          <p:nvPr/>
        </p:nvGrpSpPr>
        <p:grpSpPr>
          <a:xfrm rot="0">
            <a:off x="2982928" y="2241914"/>
            <a:ext cx="13130847" cy="7423327"/>
            <a:chOff x="0" y="0"/>
            <a:chExt cx="17507796" cy="9897769"/>
          </a:xfrm>
        </p:grpSpPr>
        <p:sp>
          <p:nvSpPr>
            <p:cNvPr name="TextBox 6" id="6"/>
            <p:cNvSpPr txBox="true"/>
            <p:nvPr/>
          </p:nvSpPr>
          <p:spPr>
            <a:xfrm rot="0">
              <a:off x="0" y="95250"/>
              <a:ext cx="17507796" cy="1039283"/>
            </a:xfrm>
            <a:prstGeom prst="rect">
              <a:avLst/>
            </a:prstGeom>
          </p:spPr>
          <p:txBody>
            <a:bodyPr anchor="t" rtlCol="false" tIns="0" lIns="0" bIns="0" rIns="0">
              <a:spAutoFit/>
            </a:bodyPr>
            <a:lstStyle/>
            <a:p>
              <a:pPr>
                <a:lnSpc>
                  <a:spcPts val="5600"/>
                </a:lnSpc>
              </a:pPr>
              <a:r>
                <a:rPr lang="en-US" sz="5600" spc="112">
                  <a:solidFill>
                    <a:srgbClr val="52DDD4"/>
                  </a:solidFill>
                  <a:latin typeface="Montserrat Classic Bold"/>
                </a:rPr>
                <a:t>Kesimpulan</a:t>
              </a:r>
            </a:p>
          </p:txBody>
        </p:sp>
        <p:sp>
          <p:nvSpPr>
            <p:cNvPr name="TextBox 7" id="7"/>
            <p:cNvSpPr txBox="true"/>
            <p:nvPr/>
          </p:nvSpPr>
          <p:spPr>
            <a:xfrm rot="0">
              <a:off x="0" y="1852286"/>
              <a:ext cx="17507796" cy="8045483"/>
            </a:xfrm>
            <a:prstGeom prst="rect">
              <a:avLst/>
            </a:prstGeom>
          </p:spPr>
          <p:txBody>
            <a:bodyPr anchor="t" rtlCol="false" tIns="0" lIns="0" bIns="0" rIns="0">
              <a:spAutoFit/>
            </a:bodyPr>
            <a:lstStyle/>
            <a:p>
              <a:pPr>
                <a:lnSpc>
                  <a:spcPts val="3179"/>
                </a:lnSpc>
              </a:pPr>
              <a:r>
                <a:rPr lang="en-US" sz="2270" spc="204">
                  <a:solidFill>
                    <a:srgbClr val="FF8FE6"/>
                  </a:solidFill>
                  <a:latin typeface="Montserrat Light"/>
                </a:rPr>
                <a:t>ALGORITMA QUICK SORT LEBIH CEPAT DALAM MELAKUKAN PENGURUTAN DATA JIKA DIBANDINGKAN BUBBLE SORT, INSERTION SORT, SELECTION SORT, MERGE SORT.</a:t>
              </a:r>
            </a:p>
            <a:p>
              <a:pPr>
                <a:lnSpc>
                  <a:spcPts val="3179"/>
                </a:lnSpc>
              </a:pPr>
            </a:p>
            <a:p>
              <a:pPr>
                <a:lnSpc>
                  <a:spcPts val="3179"/>
                </a:lnSpc>
              </a:pPr>
              <a:r>
                <a:rPr lang="en-US" sz="2270" spc="204">
                  <a:solidFill>
                    <a:srgbClr val="FF8FE6"/>
                  </a:solidFill>
                  <a:latin typeface="Montserrat Light"/>
                </a:rPr>
                <a:t>DALAM PENGURUTAN DATA BUBBLE SORT YANG PALING MUDAH DI IMPLEMENTASIKAN DAN PALING MUDAH DIPAHAMI. </a:t>
              </a:r>
            </a:p>
            <a:p>
              <a:pPr>
                <a:lnSpc>
                  <a:spcPts val="3179"/>
                </a:lnSpc>
              </a:pPr>
            </a:p>
            <a:p>
              <a:pPr>
                <a:lnSpc>
                  <a:spcPts val="3179"/>
                </a:lnSpc>
              </a:pPr>
              <a:r>
                <a:rPr lang="en-US" sz="2270" spc="204">
                  <a:solidFill>
                    <a:srgbClr val="FF8FE6"/>
                  </a:solidFill>
                  <a:latin typeface="Montserrat Light"/>
                </a:rPr>
                <a:t>SELECTION SORT LEBIH CEPAT MENGURUTKAN DATA DIBANDINGKAN ALGORITMA BUBBLE SORT. HAL INI DITUNJUKKAN KECILNYA NILAI YANG DIDAPAT OLEH ALGORITMA TERSEBUT.</a:t>
              </a:r>
            </a:p>
            <a:p>
              <a:pPr>
                <a:lnSpc>
                  <a:spcPts val="3179"/>
                </a:lnSpc>
              </a:pPr>
            </a:p>
            <a:p>
              <a:pPr>
                <a:lnSpc>
                  <a:spcPts val="3179"/>
                </a:lnSpc>
              </a:pPr>
              <a:r>
                <a:rPr lang="en-US" sz="2270" spc="204">
                  <a:solidFill>
                    <a:srgbClr val="FF8FE6"/>
                  </a:solidFill>
                  <a:latin typeface="Montserrat Light"/>
                </a:rPr>
                <a:t>UNTUK DATASET YANG BANYAK &gt;100.000 DIDAPATKAN PENGURUTAN DENGAN METODE BUBBLE SORT DAN SELECTION SORT SANGAT MEMAKAN WAKTU YANG LAMA SEHINGGA UNTUK DATASET &gt;100.000 TIDAK DIJALANKAN DENGAN MAKSIMAL.</a:t>
              </a:r>
            </a:p>
          </p:txBody>
        </p:sp>
      </p:grpSp>
      <p:sp>
        <p:nvSpPr>
          <p:cNvPr name="AutoShape 8" id="8"/>
          <p:cNvSpPr/>
          <p:nvPr/>
        </p:nvSpPr>
        <p:spPr>
          <a:xfrm rot="0">
            <a:off x="2982928" y="397509"/>
            <a:ext cx="2387709" cy="565954"/>
          </a:xfrm>
          <a:prstGeom prst="rect">
            <a:avLst/>
          </a:prstGeom>
          <a:solidFill>
            <a:srgbClr val="52DDD4"/>
          </a:solidFill>
        </p:spPr>
      </p:sp>
      <p:pic>
        <p:nvPicPr>
          <p:cNvPr name="Picture 9" id="9"/>
          <p:cNvPicPr>
            <a:picLocks noChangeAspect="true"/>
          </p:cNvPicPr>
          <p:nvPr/>
        </p:nvPicPr>
        <p:blipFill>
          <a:blip r:embed="rId4"/>
          <a:srcRect l="40531" t="20058" r="0" b="41228"/>
          <a:stretch>
            <a:fillRect/>
          </a:stretch>
        </p:blipFill>
        <p:spPr>
          <a:xfrm flipH="false" flipV="false" rot="0">
            <a:off x="-593857" y="7756527"/>
            <a:ext cx="2836366" cy="3282576"/>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8F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391240" y="0"/>
            <a:ext cx="11818622" cy="11818622"/>
          </a:xfrm>
          <a:prstGeom prst="rect">
            <a:avLst/>
          </a:prstGeom>
        </p:spPr>
      </p:pic>
      <p:sp>
        <p:nvSpPr>
          <p:cNvPr name="TextBox 3" id="3"/>
          <p:cNvSpPr txBox="true"/>
          <p:nvPr/>
        </p:nvSpPr>
        <p:spPr>
          <a:xfrm rot="0">
            <a:off x="14165118" y="5405162"/>
            <a:ext cx="6188365" cy="5456362"/>
          </a:xfrm>
          <a:prstGeom prst="rect">
            <a:avLst/>
          </a:prstGeom>
        </p:spPr>
        <p:txBody>
          <a:bodyPr anchor="t" rtlCol="false" tIns="0" lIns="0" bIns="0" rIns="0">
            <a:spAutoFit/>
          </a:bodyPr>
          <a:lstStyle/>
          <a:p>
            <a:pPr>
              <a:lnSpc>
                <a:spcPts val="3094"/>
              </a:lnSpc>
            </a:pPr>
            <a:r>
              <a:rPr lang="en-US" sz="2210" spc="391">
                <a:solidFill>
                  <a:srgbClr val="371A9F"/>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101100011110101111110111100001010100101111010</a:t>
            </a:r>
          </a:p>
        </p:txBody>
      </p:sp>
      <p:sp>
        <p:nvSpPr>
          <p:cNvPr name="AutoShape 4" id="4"/>
          <p:cNvSpPr/>
          <p:nvPr/>
        </p:nvSpPr>
        <p:spPr>
          <a:xfrm rot="0">
            <a:off x="8957079" y="3300934"/>
            <a:ext cx="8302221" cy="8343900"/>
          </a:xfrm>
          <a:prstGeom prst="rect">
            <a:avLst/>
          </a:prstGeom>
          <a:solidFill>
            <a:srgbClr val="371A9F"/>
          </a:solidFill>
        </p:spPr>
      </p:sp>
      <p:pic>
        <p:nvPicPr>
          <p:cNvPr name="Picture 5" id="5"/>
          <p:cNvPicPr>
            <a:picLocks noChangeAspect="true"/>
          </p:cNvPicPr>
          <p:nvPr/>
        </p:nvPicPr>
        <p:blipFill>
          <a:blip r:embed="rId3"/>
          <a:srcRect l="0" t="48993" r="738" b="31552"/>
          <a:stretch>
            <a:fillRect/>
          </a:stretch>
        </p:blipFill>
        <p:spPr>
          <a:xfrm flipH="false" flipV="false" rot="0">
            <a:off x="-1550149" y="8986520"/>
            <a:ext cx="7684187" cy="2677364"/>
          </a:xfrm>
          <a:prstGeom prst="rect">
            <a:avLst/>
          </a:prstGeom>
        </p:spPr>
      </p:pic>
      <p:grpSp>
        <p:nvGrpSpPr>
          <p:cNvPr name="Group 6" id="6"/>
          <p:cNvGrpSpPr/>
          <p:nvPr/>
        </p:nvGrpSpPr>
        <p:grpSpPr>
          <a:xfrm rot="0">
            <a:off x="530704" y="540229"/>
            <a:ext cx="7968292" cy="7973683"/>
            <a:chOff x="0" y="0"/>
            <a:chExt cx="10624389" cy="10631578"/>
          </a:xfrm>
        </p:grpSpPr>
        <p:pic>
          <p:nvPicPr>
            <p:cNvPr name="Picture 7" id="7"/>
            <p:cNvPicPr>
              <a:picLocks noChangeAspect="true"/>
            </p:cNvPicPr>
            <p:nvPr/>
          </p:nvPicPr>
          <p:blipFill>
            <a:blip r:embed="rId4"/>
            <a:srcRect l="0" t="5823" r="0" b="5823"/>
            <a:stretch>
              <a:fillRect/>
            </a:stretch>
          </p:blipFill>
          <p:spPr>
            <a:xfrm>
              <a:off x="0" y="0"/>
              <a:ext cx="10624389" cy="6257985"/>
            </a:xfrm>
            <a:prstGeom prst="rect">
              <a:avLst/>
            </a:prstGeom>
          </p:spPr>
        </p:pic>
        <p:pic>
          <p:nvPicPr>
            <p:cNvPr name="Picture 8" id="8"/>
            <p:cNvPicPr>
              <a:picLocks noChangeAspect="true"/>
            </p:cNvPicPr>
            <p:nvPr/>
          </p:nvPicPr>
          <p:blipFill>
            <a:blip r:embed="rId5"/>
            <a:srcRect l="0" t="7060" r="0" b="7060"/>
            <a:stretch>
              <a:fillRect/>
            </a:stretch>
          </p:blipFill>
          <p:spPr>
            <a:xfrm>
              <a:off x="0" y="7502585"/>
              <a:ext cx="3126596" cy="3128993"/>
            </a:xfrm>
            <a:prstGeom prst="rect">
              <a:avLst/>
            </a:prstGeom>
          </p:spPr>
        </p:pic>
        <p:pic>
          <p:nvPicPr>
            <p:cNvPr name="Picture 9" id="9"/>
            <p:cNvPicPr>
              <a:picLocks noChangeAspect="true"/>
            </p:cNvPicPr>
            <p:nvPr/>
          </p:nvPicPr>
          <p:blipFill>
            <a:blip r:embed="rId6"/>
            <a:srcRect l="0" t="12482" r="0" b="12482"/>
            <a:stretch>
              <a:fillRect/>
            </a:stretch>
          </p:blipFill>
          <p:spPr>
            <a:xfrm>
              <a:off x="4371196" y="7502585"/>
              <a:ext cx="6253193" cy="3128993"/>
            </a:xfrm>
            <a:prstGeom prst="rect">
              <a:avLst/>
            </a:prstGeom>
          </p:spPr>
        </p:pic>
      </p:grpSp>
      <p:grpSp>
        <p:nvGrpSpPr>
          <p:cNvPr name="Group 10" id="10"/>
          <p:cNvGrpSpPr/>
          <p:nvPr/>
        </p:nvGrpSpPr>
        <p:grpSpPr>
          <a:xfrm rot="0">
            <a:off x="10542798" y="4942247"/>
            <a:ext cx="5595058" cy="3806359"/>
            <a:chOff x="0" y="0"/>
            <a:chExt cx="7460077" cy="5075146"/>
          </a:xfrm>
        </p:grpSpPr>
        <p:sp>
          <p:nvSpPr>
            <p:cNvPr name="TextBox 11" id="11"/>
            <p:cNvSpPr txBox="true"/>
            <p:nvPr/>
          </p:nvSpPr>
          <p:spPr>
            <a:xfrm rot="0">
              <a:off x="0" y="20461"/>
              <a:ext cx="7460077" cy="671491"/>
            </a:xfrm>
            <a:prstGeom prst="rect">
              <a:avLst/>
            </a:prstGeom>
          </p:spPr>
          <p:txBody>
            <a:bodyPr anchor="t" rtlCol="false" tIns="0" lIns="0" bIns="0" rIns="0">
              <a:spAutoFit/>
            </a:bodyPr>
            <a:lstStyle/>
            <a:p>
              <a:pPr>
                <a:lnSpc>
                  <a:spcPts val="3841"/>
                </a:lnSpc>
              </a:pPr>
              <a:r>
                <a:rPr lang="en-US" sz="3400" spc="170">
                  <a:solidFill>
                    <a:srgbClr val="FF8FE6"/>
                  </a:solidFill>
                  <a:latin typeface="Montserrat Classic Bold"/>
                </a:rPr>
                <a:t>Solusi</a:t>
              </a:r>
            </a:p>
          </p:txBody>
        </p:sp>
        <p:sp>
          <p:nvSpPr>
            <p:cNvPr name="TextBox 12" id="12"/>
            <p:cNvSpPr txBox="true"/>
            <p:nvPr/>
          </p:nvSpPr>
          <p:spPr>
            <a:xfrm rot="0">
              <a:off x="0" y="1155714"/>
              <a:ext cx="7460077" cy="3915198"/>
            </a:xfrm>
            <a:prstGeom prst="rect">
              <a:avLst/>
            </a:prstGeom>
          </p:spPr>
          <p:txBody>
            <a:bodyPr anchor="t" rtlCol="false" tIns="0" lIns="0" bIns="0" rIns="0">
              <a:spAutoFit/>
            </a:bodyPr>
            <a:lstStyle/>
            <a:p>
              <a:pPr>
                <a:lnSpc>
                  <a:spcPts val="3919"/>
                </a:lnSpc>
              </a:pPr>
              <a:r>
                <a:rPr lang="en-US" sz="2800">
                  <a:solidFill>
                    <a:srgbClr val="52DDD4"/>
                  </a:solidFill>
                  <a:latin typeface="Montserrat Light"/>
                </a:rPr>
                <a:t>untuk p</a:t>
              </a:r>
              <a:r>
                <a:rPr lang="en-US" sz="2800">
                  <a:solidFill>
                    <a:srgbClr val="52DDD4"/>
                  </a:solidFill>
                  <a:latin typeface="Montserrat Light"/>
                </a:rPr>
                <a:t>en</a:t>
              </a:r>
              <a:r>
                <a:rPr lang="en-US" sz="2800">
                  <a:solidFill>
                    <a:srgbClr val="52DDD4"/>
                  </a:solidFill>
                  <a:latin typeface="Montserrat Light"/>
                </a:rPr>
                <a:t>guru</a:t>
              </a:r>
              <a:r>
                <a:rPr lang="en-US" sz="2800">
                  <a:solidFill>
                    <a:srgbClr val="52DDD4"/>
                  </a:solidFill>
                  <a:latin typeface="Montserrat Light"/>
                </a:rPr>
                <a:t>ta</a:t>
              </a:r>
              <a:r>
                <a:rPr lang="en-US" sz="2800">
                  <a:solidFill>
                    <a:srgbClr val="52DDD4"/>
                  </a:solidFill>
                  <a:latin typeface="Montserrat Light"/>
                </a:rPr>
                <a:t>n</a:t>
              </a:r>
              <a:r>
                <a:rPr lang="en-US" sz="2800">
                  <a:solidFill>
                    <a:srgbClr val="52DDD4"/>
                  </a:solidFill>
                  <a:latin typeface="Montserrat Light"/>
                </a:rPr>
                <a:t> d</a:t>
              </a:r>
              <a:r>
                <a:rPr lang="en-US" sz="2800">
                  <a:solidFill>
                    <a:srgbClr val="52DDD4"/>
                  </a:solidFill>
                  <a:latin typeface="Montserrat Light"/>
                </a:rPr>
                <a:t>eng</a:t>
              </a:r>
              <a:r>
                <a:rPr lang="en-US" sz="2800">
                  <a:solidFill>
                    <a:srgbClr val="52DDD4"/>
                  </a:solidFill>
                  <a:latin typeface="Montserrat Light"/>
                </a:rPr>
                <a:t>a</a:t>
              </a:r>
              <a:r>
                <a:rPr lang="en-US" sz="2800">
                  <a:solidFill>
                    <a:srgbClr val="52DDD4"/>
                  </a:solidFill>
                  <a:latin typeface="Montserrat Light"/>
                </a:rPr>
                <a:t>n jum</a:t>
              </a:r>
              <a:r>
                <a:rPr lang="en-US" sz="2800">
                  <a:solidFill>
                    <a:srgbClr val="52DDD4"/>
                  </a:solidFill>
                  <a:latin typeface="Montserrat Light"/>
                </a:rPr>
                <a:t>lah </a:t>
              </a:r>
              <a:r>
                <a:rPr lang="en-US" sz="2800">
                  <a:solidFill>
                    <a:srgbClr val="52DDD4"/>
                  </a:solidFill>
                  <a:latin typeface="Montserrat Light"/>
                </a:rPr>
                <a:t>d</a:t>
              </a:r>
              <a:r>
                <a:rPr lang="en-US" sz="2800">
                  <a:solidFill>
                    <a:srgbClr val="52DDD4"/>
                  </a:solidFill>
                  <a:latin typeface="Montserrat Light"/>
                </a:rPr>
                <a:t>a</a:t>
              </a:r>
              <a:r>
                <a:rPr lang="en-US" sz="2800">
                  <a:solidFill>
                    <a:srgbClr val="52DDD4"/>
                  </a:solidFill>
                  <a:latin typeface="Montserrat Light"/>
                </a:rPr>
                <a:t>t</a:t>
              </a:r>
              <a:r>
                <a:rPr lang="en-US" sz="2800">
                  <a:solidFill>
                    <a:srgbClr val="52DDD4"/>
                  </a:solidFill>
                  <a:latin typeface="Montserrat Light"/>
                </a:rPr>
                <a:t>a</a:t>
              </a:r>
              <a:r>
                <a:rPr lang="en-US" sz="2800">
                  <a:solidFill>
                    <a:srgbClr val="52DDD4"/>
                  </a:solidFill>
                  <a:latin typeface="Montserrat Light"/>
                </a:rPr>
                <a:t>se</a:t>
              </a:r>
              <a:r>
                <a:rPr lang="en-US" sz="2800">
                  <a:solidFill>
                    <a:srgbClr val="52DDD4"/>
                  </a:solidFill>
                  <a:latin typeface="Montserrat Light"/>
                </a:rPr>
                <a:t>t yang </a:t>
              </a:r>
              <a:r>
                <a:rPr lang="en-US" sz="2800">
                  <a:solidFill>
                    <a:srgbClr val="52DDD4"/>
                  </a:solidFill>
                  <a:latin typeface="Montserrat Light"/>
                </a:rPr>
                <a:t>besar ti</a:t>
              </a:r>
              <a:r>
                <a:rPr lang="en-US" sz="2800">
                  <a:solidFill>
                    <a:srgbClr val="52DDD4"/>
                  </a:solidFill>
                  <a:latin typeface="Montserrat Light"/>
                </a:rPr>
                <a:t>da</a:t>
              </a:r>
              <a:r>
                <a:rPr lang="en-US" sz="2800">
                  <a:solidFill>
                    <a:srgbClr val="52DDD4"/>
                  </a:solidFill>
                  <a:latin typeface="Montserrat Light"/>
                </a:rPr>
                <a:t>k</a:t>
              </a:r>
              <a:r>
                <a:rPr lang="en-US" sz="2800">
                  <a:solidFill>
                    <a:srgbClr val="52DDD4"/>
                  </a:solidFill>
                  <a:latin typeface="Montserrat Light"/>
                </a:rPr>
                <a:t> di</a:t>
              </a:r>
              <a:r>
                <a:rPr lang="en-US" sz="2800">
                  <a:solidFill>
                    <a:srgbClr val="52DDD4"/>
                  </a:solidFill>
                  <a:latin typeface="Montserrat Light"/>
                </a:rPr>
                <a:t>sarankan meng</a:t>
              </a:r>
              <a:r>
                <a:rPr lang="en-US" sz="2800">
                  <a:solidFill>
                    <a:srgbClr val="52DDD4"/>
                  </a:solidFill>
                  <a:latin typeface="Montserrat Light"/>
                </a:rPr>
                <a:t>gunakan </a:t>
              </a:r>
              <a:r>
                <a:rPr lang="en-US" sz="2800">
                  <a:solidFill>
                    <a:srgbClr val="52DDD4"/>
                  </a:solidFill>
                  <a:latin typeface="Montserrat Light"/>
                </a:rPr>
                <a:t>bubble </a:t>
              </a:r>
              <a:r>
                <a:rPr lang="en-US" sz="2800">
                  <a:solidFill>
                    <a:srgbClr val="52DDD4"/>
                  </a:solidFill>
                  <a:latin typeface="Montserrat Light"/>
                </a:rPr>
                <a:t>s</a:t>
              </a:r>
              <a:r>
                <a:rPr lang="en-US" sz="2800">
                  <a:solidFill>
                    <a:srgbClr val="52DDD4"/>
                  </a:solidFill>
                  <a:latin typeface="Montserrat Light"/>
                </a:rPr>
                <a:t>ort d</a:t>
              </a:r>
              <a:r>
                <a:rPr lang="en-US" sz="2800">
                  <a:solidFill>
                    <a:srgbClr val="52DDD4"/>
                  </a:solidFill>
                  <a:latin typeface="Montserrat Light"/>
                </a:rPr>
                <a:t>a</a:t>
              </a:r>
              <a:r>
                <a:rPr lang="en-US" sz="2800">
                  <a:solidFill>
                    <a:srgbClr val="52DDD4"/>
                  </a:solidFill>
                  <a:latin typeface="Montserrat Light"/>
                </a:rPr>
                <a:t>n</a:t>
              </a:r>
              <a:r>
                <a:rPr lang="en-US" sz="2800">
                  <a:solidFill>
                    <a:srgbClr val="52DDD4"/>
                  </a:solidFill>
                  <a:latin typeface="Montserrat Light"/>
                </a:rPr>
                <a:t> </a:t>
              </a:r>
              <a:r>
                <a:rPr lang="en-US" sz="2800">
                  <a:solidFill>
                    <a:srgbClr val="52DDD4"/>
                  </a:solidFill>
                  <a:latin typeface="Montserrat Light"/>
                </a:rPr>
                <a:t>sel</a:t>
              </a:r>
              <a:r>
                <a:rPr lang="en-US" sz="2800">
                  <a:solidFill>
                    <a:srgbClr val="52DDD4"/>
                  </a:solidFill>
                  <a:latin typeface="Montserrat Light"/>
                </a:rPr>
                <a:t>e</a:t>
              </a:r>
              <a:r>
                <a:rPr lang="en-US" sz="2800">
                  <a:solidFill>
                    <a:srgbClr val="52DDD4"/>
                  </a:solidFill>
                  <a:latin typeface="Montserrat Light"/>
                </a:rPr>
                <a:t>ct</a:t>
              </a:r>
              <a:r>
                <a:rPr lang="en-US" sz="2800">
                  <a:solidFill>
                    <a:srgbClr val="52DDD4"/>
                  </a:solidFill>
                  <a:latin typeface="Montserrat Light"/>
                </a:rPr>
                <a:t>i</a:t>
              </a:r>
              <a:r>
                <a:rPr lang="en-US" sz="2800">
                  <a:solidFill>
                    <a:srgbClr val="52DDD4"/>
                  </a:solidFill>
                  <a:latin typeface="Montserrat Light"/>
                </a:rPr>
                <a:t>on sort karn</a:t>
              </a:r>
              <a:r>
                <a:rPr lang="en-US" sz="2800">
                  <a:solidFill>
                    <a:srgbClr val="52DDD4"/>
                  </a:solidFill>
                  <a:latin typeface="Montserrat Light"/>
                </a:rPr>
                <a:t>a </a:t>
              </a:r>
              <a:r>
                <a:rPr lang="en-US" sz="2800">
                  <a:solidFill>
                    <a:srgbClr val="52DDD4"/>
                  </a:solidFill>
                  <a:latin typeface="Montserrat Light"/>
                </a:rPr>
                <a:t>m</a:t>
              </a:r>
              <a:r>
                <a:rPr lang="en-US" sz="2800">
                  <a:solidFill>
                    <a:srgbClr val="52DDD4"/>
                  </a:solidFill>
                  <a:latin typeface="Montserrat Light"/>
                </a:rPr>
                <a:t>e</a:t>
              </a:r>
              <a:r>
                <a:rPr lang="en-US" sz="2800">
                  <a:solidFill>
                    <a:srgbClr val="52DDD4"/>
                  </a:solidFill>
                  <a:latin typeface="Montserrat Light"/>
                </a:rPr>
                <a:t>maka</a:t>
              </a:r>
              <a:r>
                <a:rPr lang="en-US" sz="2800">
                  <a:solidFill>
                    <a:srgbClr val="52DDD4"/>
                  </a:solidFill>
                  <a:latin typeface="Montserrat Light"/>
                </a:rPr>
                <a:t>n</a:t>
              </a:r>
              <a:r>
                <a:rPr lang="en-US" sz="2800">
                  <a:solidFill>
                    <a:srgbClr val="52DDD4"/>
                  </a:solidFill>
                  <a:latin typeface="Montserrat Light"/>
                </a:rPr>
                <a:t> waktu </a:t>
              </a:r>
              <a:r>
                <a:rPr lang="en-US" sz="2800">
                  <a:solidFill>
                    <a:srgbClr val="52DDD4"/>
                  </a:solidFill>
                  <a:latin typeface="Montserrat Light"/>
                </a:rPr>
                <a:t>ya</a:t>
              </a:r>
              <a:r>
                <a:rPr lang="en-US" sz="2800">
                  <a:solidFill>
                    <a:srgbClr val="52DDD4"/>
                  </a:solidFill>
                  <a:latin typeface="Montserrat Light"/>
                </a:rPr>
                <a:t>ng l</a:t>
              </a:r>
              <a:r>
                <a:rPr lang="en-US" sz="2800">
                  <a:solidFill>
                    <a:srgbClr val="52DDD4"/>
                  </a:solidFill>
                  <a:latin typeface="Montserrat Light"/>
                </a:rPr>
                <a:t>a</a:t>
              </a:r>
              <a:r>
                <a:rPr lang="en-US" sz="2800">
                  <a:solidFill>
                    <a:srgbClr val="52DDD4"/>
                  </a:solidFill>
                  <a:latin typeface="Montserrat Light"/>
                </a:rPr>
                <a:t>m</a:t>
              </a:r>
              <a:r>
                <a:rPr lang="en-US" sz="2800">
                  <a:solidFill>
                    <a:srgbClr val="52DDD4"/>
                  </a:solidFill>
                  <a:latin typeface="Montserrat Light"/>
                </a:rPr>
                <a:t>a</a:t>
              </a:r>
            </a:p>
          </p:txBody>
        </p:sp>
      </p:grpSp>
      <p:pic>
        <p:nvPicPr>
          <p:cNvPr name="Picture 13" id="13"/>
          <p:cNvPicPr>
            <a:picLocks noChangeAspect="true"/>
          </p:cNvPicPr>
          <p:nvPr/>
        </p:nvPicPr>
        <p:blipFill>
          <a:blip r:embed="rId7"/>
          <a:srcRect l="0" t="16550" r="0" b="66360"/>
          <a:stretch>
            <a:fillRect/>
          </a:stretch>
        </p:blipFill>
        <p:spPr>
          <a:xfrm flipH="false" flipV="false" rot="0">
            <a:off x="9950872" y="-245660"/>
            <a:ext cx="8542279" cy="2583672"/>
          </a:xfrm>
          <a:prstGeom prst="rect">
            <a:avLst/>
          </a:prstGeom>
        </p:spPr>
      </p:pic>
      <p:sp>
        <p:nvSpPr>
          <p:cNvPr name="AutoShape 14" id="14"/>
          <p:cNvSpPr/>
          <p:nvPr/>
        </p:nvSpPr>
        <p:spPr>
          <a:xfrm rot="0">
            <a:off x="7124700" y="8724900"/>
            <a:ext cx="2387709" cy="565954"/>
          </a:xfrm>
          <a:prstGeom prst="rect">
            <a:avLst/>
          </a:prstGeom>
          <a:solidFill>
            <a:srgbClr val="52DDD4"/>
          </a:solid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0816589" y="-765811"/>
            <a:ext cx="11818622" cy="11818622"/>
          </a:xfrm>
          <a:prstGeom prst="rect">
            <a:avLst/>
          </a:prstGeom>
        </p:spPr>
      </p:pic>
      <p:grpSp>
        <p:nvGrpSpPr>
          <p:cNvPr name="Group 3" id="3"/>
          <p:cNvGrpSpPr/>
          <p:nvPr/>
        </p:nvGrpSpPr>
        <p:grpSpPr>
          <a:xfrm rot="0">
            <a:off x="1028700" y="805653"/>
            <a:ext cx="8643055" cy="8675694"/>
            <a:chOff x="0" y="0"/>
            <a:chExt cx="11524073" cy="11567592"/>
          </a:xfrm>
        </p:grpSpPr>
        <p:sp>
          <p:nvSpPr>
            <p:cNvPr name="TextBox 4" id="4"/>
            <p:cNvSpPr txBox="true"/>
            <p:nvPr/>
          </p:nvSpPr>
          <p:spPr>
            <a:xfrm rot="0">
              <a:off x="0" y="107245"/>
              <a:ext cx="11524073" cy="3333327"/>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Tim Analisa Kompleksitas Algoritma</a:t>
              </a:r>
            </a:p>
          </p:txBody>
        </p:sp>
        <p:sp>
          <p:nvSpPr>
            <p:cNvPr name="TextBox 5" id="5"/>
            <p:cNvSpPr txBox="true"/>
            <p:nvPr/>
          </p:nvSpPr>
          <p:spPr>
            <a:xfrm rot="0">
              <a:off x="0" y="4094670"/>
              <a:ext cx="9593677" cy="1316651"/>
            </a:xfrm>
            <a:prstGeom prst="rect">
              <a:avLst/>
            </a:prstGeom>
          </p:spPr>
          <p:txBody>
            <a:bodyPr anchor="t" rtlCol="false" tIns="0" lIns="0" bIns="0" rIns="0">
              <a:spAutoFit/>
            </a:bodyPr>
            <a:lstStyle/>
            <a:p>
              <a:pPr>
                <a:lnSpc>
                  <a:spcPts val="3841"/>
                </a:lnSpc>
              </a:pPr>
              <a:r>
                <a:rPr lang="en-US" sz="3400" spc="170">
                  <a:solidFill>
                    <a:srgbClr val="52DDD4"/>
                  </a:solidFill>
                  <a:latin typeface="Montserrat Classic Bold"/>
                </a:rPr>
                <a:t>Orang-orang di balik presentasi ini</a:t>
              </a:r>
            </a:p>
          </p:txBody>
        </p:sp>
        <p:sp>
          <p:nvSpPr>
            <p:cNvPr name="TextBox 6" id="6"/>
            <p:cNvSpPr txBox="true"/>
            <p:nvPr/>
          </p:nvSpPr>
          <p:spPr>
            <a:xfrm rot="0">
              <a:off x="0" y="6400171"/>
              <a:ext cx="9593677" cy="676275"/>
            </a:xfrm>
            <a:prstGeom prst="rect">
              <a:avLst/>
            </a:prstGeom>
          </p:spPr>
          <p:txBody>
            <a:bodyPr anchor="t" rtlCol="false" tIns="0" lIns="0" bIns="0" rIns="0">
              <a:spAutoFit/>
            </a:bodyPr>
            <a:lstStyle/>
            <a:p>
              <a:pPr>
                <a:lnSpc>
                  <a:spcPts val="4200"/>
                </a:lnSpc>
              </a:pPr>
              <a:r>
                <a:rPr lang="en-US" sz="3000" spc="270">
                  <a:solidFill>
                    <a:srgbClr val="FF8FE6"/>
                  </a:solidFill>
                  <a:latin typeface="Montserrat Classic"/>
                </a:rPr>
                <a:t>MUHAMMAD DAFFA REGENTA S</a:t>
              </a:r>
            </a:p>
          </p:txBody>
        </p:sp>
        <p:sp>
          <p:nvSpPr>
            <p:cNvPr name="TextBox 7" id="7"/>
            <p:cNvSpPr txBox="true"/>
            <p:nvPr/>
          </p:nvSpPr>
          <p:spPr>
            <a:xfrm rot="0">
              <a:off x="0" y="7148916"/>
              <a:ext cx="9593677" cy="613198"/>
            </a:xfrm>
            <a:prstGeom prst="rect">
              <a:avLst/>
            </a:prstGeom>
          </p:spPr>
          <p:txBody>
            <a:bodyPr anchor="t" rtlCol="false" tIns="0" lIns="0" bIns="0" rIns="0">
              <a:spAutoFit/>
            </a:bodyPr>
            <a:lstStyle/>
            <a:p>
              <a:pPr>
                <a:lnSpc>
                  <a:spcPts val="3919"/>
                </a:lnSpc>
              </a:pPr>
              <a:r>
                <a:rPr lang="en-US" sz="2800">
                  <a:solidFill>
                    <a:srgbClr val="52DDD4"/>
                  </a:solidFill>
                  <a:latin typeface="Montserrat Light"/>
                </a:rPr>
                <a:t>(1301184291)</a:t>
              </a:r>
            </a:p>
          </p:txBody>
        </p:sp>
        <p:sp>
          <p:nvSpPr>
            <p:cNvPr name="TextBox 8" id="8"/>
            <p:cNvSpPr txBox="true"/>
            <p:nvPr/>
          </p:nvSpPr>
          <p:spPr>
            <a:xfrm rot="0">
              <a:off x="0" y="8353933"/>
              <a:ext cx="9593677" cy="676275"/>
            </a:xfrm>
            <a:prstGeom prst="rect">
              <a:avLst/>
            </a:prstGeom>
          </p:spPr>
          <p:txBody>
            <a:bodyPr anchor="t" rtlCol="false" tIns="0" lIns="0" bIns="0" rIns="0">
              <a:spAutoFit/>
            </a:bodyPr>
            <a:lstStyle/>
            <a:p>
              <a:pPr>
                <a:lnSpc>
                  <a:spcPts val="4200"/>
                </a:lnSpc>
              </a:pPr>
              <a:r>
                <a:rPr lang="en-US" sz="3000" spc="270">
                  <a:solidFill>
                    <a:srgbClr val="FF8FE6"/>
                  </a:solidFill>
                  <a:latin typeface="Montserrat Classic"/>
                </a:rPr>
                <a:t>M, SYAMSUL AQIEL S</a:t>
              </a:r>
            </a:p>
          </p:txBody>
        </p:sp>
        <p:sp>
          <p:nvSpPr>
            <p:cNvPr name="TextBox 9" id="9"/>
            <p:cNvSpPr txBox="true"/>
            <p:nvPr/>
          </p:nvSpPr>
          <p:spPr>
            <a:xfrm rot="0">
              <a:off x="0" y="9102678"/>
              <a:ext cx="9593677" cy="613198"/>
            </a:xfrm>
            <a:prstGeom prst="rect">
              <a:avLst/>
            </a:prstGeom>
          </p:spPr>
          <p:txBody>
            <a:bodyPr anchor="t" rtlCol="false" tIns="0" lIns="0" bIns="0" rIns="0">
              <a:spAutoFit/>
            </a:bodyPr>
            <a:lstStyle/>
            <a:p>
              <a:pPr>
                <a:lnSpc>
                  <a:spcPts val="3919"/>
                </a:lnSpc>
              </a:pPr>
              <a:r>
                <a:rPr lang="en-US" sz="2800">
                  <a:solidFill>
                    <a:srgbClr val="52DDD4"/>
                  </a:solidFill>
                  <a:latin typeface="Montserrat Light"/>
                </a:rPr>
                <a:t>(1301183499)</a:t>
              </a:r>
            </a:p>
          </p:txBody>
        </p:sp>
        <p:sp>
          <p:nvSpPr>
            <p:cNvPr name="TextBox 10" id="10"/>
            <p:cNvSpPr txBox="true"/>
            <p:nvPr/>
          </p:nvSpPr>
          <p:spPr>
            <a:xfrm rot="0">
              <a:off x="0" y="10952983"/>
              <a:ext cx="9593677" cy="613198"/>
            </a:xfrm>
            <a:prstGeom prst="rect">
              <a:avLst/>
            </a:prstGeom>
          </p:spPr>
          <p:txBody>
            <a:bodyPr anchor="t" rtlCol="false" tIns="0" lIns="0" bIns="0" rIns="0">
              <a:spAutoFit/>
            </a:bodyPr>
            <a:lstStyle/>
            <a:p>
              <a:pPr>
                <a:lnSpc>
                  <a:spcPts val="3919"/>
                </a:lnSpc>
              </a:pPr>
            </a:p>
          </p:txBody>
        </p:sp>
      </p:grpSp>
      <p:pic>
        <p:nvPicPr>
          <p:cNvPr name="Picture 11" id="11"/>
          <p:cNvPicPr>
            <a:picLocks noChangeAspect="true"/>
          </p:cNvPicPr>
          <p:nvPr/>
        </p:nvPicPr>
        <p:blipFill>
          <a:blip r:embed="rId3"/>
          <a:srcRect l="49563" t="16450" r="0" b="61839"/>
          <a:stretch>
            <a:fillRect/>
          </a:stretch>
        </p:blipFill>
        <p:spPr>
          <a:xfrm flipH="false" flipV="false" rot="0">
            <a:off x="10372809" y="-211256"/>
            <a:ext cx="4215523" cy="3211662"/>
          </a:xfrm>
          <a:prstGeom prst="rect">
            <a:avLst/>
          </a:prstGeom>
        </p:spPr>
      </p:pic>
      <p:sp>
        <p:nvSpPr>
          <p:cNvPr name="AutoShape 12" id="12"/>
          <p:cNvSpPr/>
          <p:nvPr/>
        </p:nvSpPr>
        <p:spPr>
          <a:xfrm rot="0">
            <a:off x="10372809" y="8834120"/>
            <a:ext cx="2387709" cy="565954"/>
          </a:xfrm>
          <a:prstGeom prst="rect">
            <a:avLst/>
          </a:prstGeom>
          <a:solidFill>
            <a:srgbClr val="52DDD4"/>
          </a:solidFill>
        </p:spPr>
      </p:sp>
      <p:pic>
        <p:nvPicPr>
          <p:cNvPr name="Picture 13" id="13"/>
          <p:cNvPicPr>
            <a:picLocks noChangeAspect="true"/>
          </p:cNvPicPr>
          <p:nvPr/>
        </p:nvPicPr>
        <p:blipFill>
          <a:blip r:embed="rId4"/>
          <a:srcRect l="6807" t="0" r="6807" b="0"/>
          <a:stretch>
            <a:fillRect/>
          </a:stretch>
        </p:blipFill>
        <p:spPr>
          <a:xfrm flipH="false" flipV="false" rot="0">
            <a:off x="15088298" y="1161626"/>
            <a:ext cx="2813700" cy="4185288"/>
          </a:xfrm>
          <a:prstGeom prst="rect">
            <a:avLst/>
          </a:prstGeom>
        </p:spPr>
      </p:pic>
      <p:pic>
        <p:nvPicPr>
          <p:cNvPr name="Picture 14" id="14"/>
          <p:cNvPicPr>
            <a:picLocks noChangeAspect="true"/>
          </p:cNvPicPr>
          <p:nvPr/>
        </p:nvPicPr>
        <p:blipFill>
          <a:blip r:embed="rId5"/>
          <a:srcRect l="0" t="0" r="0" b="0"/>
          <a:stretch>
            <a:fillRect/>
          </a:stretch>
        </p:blipFill>
        <p:spPr>
          <a:xfrm flipH="false" flipV="false" rot="0">
            <a:off x="13091697" y="4849104"/>
            <a:ext cx="2993270" cy="3985016"/>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9784619" y="4072890"/>
            <a:ext cx="11818622" cy="11818622"/>
          </a:xfrm>
          <a:prstGeom prst="rect">
            <a:avLst/>
          </a:prstGeom>
        </p:spPr>
      </p:pic>
      <p:pic>
        <p:nvPicPr>
          <p:cNvPr name="Picture 3" id="3"/>
          <p:cNvPicPr>
            <a:picLocks noChangeAspect="true"/>
          </p:cNvPicPr>
          <p:nvPr/>
        </p:nvPicPr>
        <p:blipFill>
          <a:blip r:embed="rId3"/>
          <a:srcRect l="49563" t="26435" r="0" b="67200"/>
          <a:stretch>
            <a:fillRect/>
          </a:stretch>
        </p:blipFill>
        <p:spPr>
          <a:xfrm flipH="false" flipV="false" rot="0">
            <a:off x="8239209" y="8796322"/>
            <a:ext cx="7987423" cy="1783765"/>
          </a:xfrm>
          <a:prstGeom prst="rect">
            <a:avLst/>
          </a:prstGeom>
        </p:spPr>
      </p:pic>
      <p:pic>
        <p:nvPicPr>
          <p:cNvPr name="Picture 4" id="4"/>
          <p:cNvPicPr>
            <a:picLocks noChangeAspect="true"/>
          </p:cNvPicPr>
          <p:nvPr/>
        </p:nvPicPr>
        <p:blipFill>
          <a:blip r:embed="rId4"/>
          <a:srcRect l="27307" t="20118" r="0" b="20118"/>
          <a:stretch>
            <a:fillRect/>
          </a:stretch>
        </p:blipFill>
        <p:spPr>
          <a:xfrm flipH="false" flipV="false" rot="0">
            <a:off x="-302170" y="-299632"/>
            <a:ext cx="3474050" cy="5077664"/>
          </a:xfrm>
          <a:prstGeom prst="rect">
            <a:avLst/>
          </a:prstGeom>
        </p:spPr>
      </p:pic>
      <p:sp>
        <p:nvSpPr>
          <p:cNvPr name="TextBox 5" id="5"/>
          <p:cNvSpPr txBox="true"/>
          <p:nvPr/>
        </p:nvSpPr>
        <p:spPr>
          <a:xfrm rot="0">
            <a:off x="-1331208" y="5808587"/>
            <a:ext cx="6188365" cy="5456362"/>
          </a:xfrm>
          <a:prstGeom prst="rect">
            <a:avLst/>
          </a:prstGeom>
        </p:spPr>
        <p:txBody>
          <a:bodyPr anchor="t" rtlCol="false" tIns="0" lIns="0" bIns="0" rIns="0">
            <a:spAutoFit/>
          </a:bodyPr>
          <a:lstStyle/>
          <a:p>
            <a:pPr algn="r">
              <a:lnSpc>
                <a:spcPts val="3094"/>
              </a:lnSpc>
            </a:pPr>
            <a:r>
              <a:rPr lang="en-US" sz="2210" spc="391">
                <a:solidFill>
                  <a:srgbClr val="52DDD4"/>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101100011110101111110111100001010100101111010</a:t>
            </a:r>
          </a:p>
        </p:txBody>
      </p:sp>
      <p:sp>
        <p:nvSpPr>
          <p:cNvPr name="AutoShape 6" id="6"/>
          <p:cNvSpPr/>
          <p:nvPr/>
        </p:nvSpPr>
        <p:spPr>
          <a:xfrm rot="0">
            <a:off x="1485900" y="-245660"/>
            <a:ext cx="15837353" cy="9503960"/>
          </a:xfrm>
          <a:prstGeom prst="rect">
            <a:avLst/>
          </a:prstGeom>
          <a:solidFill>
            <a:srgbClr val="FF8FE6"/>
          </a:solidFill>
        </p:spPr>
      </p:sp>
      <p:sp>
        <p:nvSpPr>
          <p:cNvPr name="TextBox 7" id="7"/>
          <p:cNvSpPr txBox="true"/>
          <p:nvPr/>
        </p:nvSpPr>
        <p:spPr>
          <a:xfrm rot="0">
            <a:off x="3444748" y="4086781"/>
            <a:ext cx="11919658" cy="866394"/>
          </a:xfrm>
          <a:prstGeom prst="rect">
            <a:avLst/>
          </a:prstGeom>
        </p:spPr>
        <p:txBody>
          <a:bodyPr anchor="t" rtlCol="false" tIns="0" lIns="0" bIns="0" rIns="0">
            <a:spAutoFit/>
          </a:bodyPr>
          <a:lstStyle/>
          <a:p>
            <a:pPr algn="ctr">
              <a:lnSpc>
                <a:spcPts val="6888"/>
              </a:lnSpc>
            </a:pPr>
            <a:r>
              <a:rPr lang="en-US" sz="5600" spc="112">
                <a:solidFill>
                  <a:srgbClr val="371A9F"/>
                </a:solidFill>
                <a:latin typeface="Montserrat Classic Bold"/>
              </a:rPr>
              <a:t>SEKIAN TERIMA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8F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0153423" y="-3689209"/>
            <a:ext cx="11818622" cy="11818622"/>
          </a:xfrm>
          <a:prstGeom prst="rect">
            <a:avLst/>
          </a:prstGeom>
        </p:spPr>
      </p:pic>
      <p:sp>
        <p:nvSpPr>
          <p:cNvPr name="TextBox 3" id="3"/>
          <p:cNvSpPr txBox="true"/>
          <p:nvPr/>
        </p:nvSpPr>
        <p:spPr>
          <a:xfrm rot="0">
            <a:off x="-216293" y="6177145"/>
            <a:ext cx="6414342" cy="4674304"/>
          </a:xfrm>
          <a:prstGeom prst="rect">
            <a:avLst/>
          </a:prstGeom>
        </p:spPr>
        <p:txBody>
          <a:bodyPr anchor="t" rtlCol="false" tIns="0" lIns="0" bIns="0" rIns="0">
            <a:spAutoFit/>
          </a:bodyPr>
          <a:lstStyle/>
          <a:p>
            <a:pPr algn="r">
              <a:lnSpc>
                <a:spcPts val="3094"/>
              </a:lnSpc>
            </a:pPr>
            <a:r>
              <a:rPr lang="en-US" sz="2210" spc="391">
                <a:solidFill>
                  <a:srgbClr val="371A9F"/>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a:t>
            </a:r>
          </a:p>
        </p:txBody>
      </p:sp>
      <p:sp>
        <p:nvSpPr>
          <p:cNvPr name="AutoShape 4" id="4"/>
          <p:cNvSpPr/>
          <p:nvPr/>
        </p:nvSpPr>
        <p:spPr>
          <a:xfrm rot="0">
            <a:off x="1028700" y="1028700"/>
            <a:ext cx="16230600" cy="8229600"/>
          </a:xfrm>
          <a:prstGeom prst="rect">
            <a:avLst/>
          </a:prstGeom>
          <a:solidFill>
            <a:srgbClr val="371A9F"/>
          </a:solidFill>
        </p:spPr>
      </p:sp>
      <p:grpSp>
        <p:nvGrpSpPr>
          <p:cNvPr name="Group 5" id="5"/>
          <p:cNvGrpSpPr/>
          <p:nvPr/>
        </p:nvGrpSpPr>
        <p:grpSpPr>
          <a:xfrm rot="0">
            <a:off x="1802756" y="1653553"/>
            <a:ext cx="6147390" cy="2657624"/>
            <a:chOff x="0" y="0"/>
            <a:chExt cx="8196520" cy="3543499"/>
          </a:xfrm>
        </p:grpSpPr>
        <p:sp>
          <p:nvSpPr>
            <p:cNvPr name="TextBox 6" id="6"/>
            <p:cNvSpPr txBox="true"/>
            <p:nvPr/>
          </p:nvSpPr>
          <p:spPr>
            <a:xfrm rot="0">
              <a:off x="0" y="114300"/>
              <a:ext cx="8196520" cy="2261447"/>
            </a:xfrm>
            <a:prstGeom prst="rect">
              <a:avLst/>
            </a:prstGeom>
          </p:spPr>
          <p:txBody>
            <a:bodyPr anchor="t" rtlCol="false" tIns="0" lIns="0" bIns="0" rIns="0">
              <a:spAutoFit/>
            </a:bodyPr>
            <a:lstStyle/>
            <a:p>
              <a:pPr>
                <a:lnSpc>
                  <a:spcPts val="6400"/>
                </a:lnSpc>
              </a:pPr>
              <a:r>
                <a:rPr lang="en-US" sz="6400" spc="128">
                  <a:solidFill>
                    <a:srgbClr val="FF8FE6"/>
                  </a:solidFill>
                  <a:latin typeface="Montserrat Classic Bold"/>
                </a:rPr>
                <a:t>Rinskasan</a:t>
              </a:r>
            </a:p>
            <a:p>
              <a:pPr>
                <a:lnSpc>
                  <a:spcPts val="6400"/>
                </a:lnSpc>
              </a:pPr>
              <a:r>
                <a:rPr lang="en-US" sz="6400" spc="128">
                  <a:solidFill>
                    <a:srgbClr val="FF8FE6"/>
                  </a:solidFill>
                  <a:latin typeface="Montserrat Classic Bold"/>
                </a:rPr>
                <a:t>Presentasi</a:t>
              </a:r>
            </a:p>
          </p:txBody>
        </p:sp>
        <p:sp>
          <p:nvSpPr>
            <p:cNvPr name="TextBox 7" id="7"/>
            <p:cNvSpPr txBox="true"/>
            <p:nvPr/>
          </p:nvSpPr>
          <p:spPr>
            <a:xfrm rot="0">
              <a:off x="0" y="2873136"/>
              <a:ext cx="7460077" cy="668951"/>
            </a:xfrm>
            <a:prstGeom prst="rect">
              <a:avLst/>
            </a:prstGeom>
          </p:spPr>
          <p:txBody>
            <a:bodyPr anchor="t" rtlCol="false" tIns="0" lIns="0" bIns="0" rIns="0">
              <a:spAutoFit/>
            </a:bodyPr>
            <a:lstStyle/>
            <a:p>
              <a:pPr>
                <a:lnSpc>
                  <a:spcPts val="3841"/>
                </a:lnSpc>
              </a:pPr>
              <a:r>
                <a:rPr lang="en-US" sz="3400" spc="170">
                  <a:solidFill>
                    <a:srgbClr val="52DDD4"/>
                  </a:solidFill>
                  <a:latin typeface="Montserrat Classic Bold"/>
                </a:rPr>
                <a:t>Topik utama hari ini</a:t>
              </a:r>
            </a:p>
          </p:txBody>
        </p:sp>
      </p:grpSp>
      <p:sp>
        <p:nvSpPr>
          <p:cNvPr name="TextBox 8" id="8"/>
          <p:cNvSpPr txBox="true"/>
          <p:nvPr/>
        </p:nvSpPr>
        <p:spPr>
          <a:xfrm rot="0">
            <a:off x="10858143" y="1725443"/>
            <a:ext cx="5595058" cy="2948305"/>
          </a:xfrm>
          <a:prstGeom prst="rect">
            <a:avLst/>
          </a:prstGeom>
        </p:spPr>
        <p:txBody>
          <a:bodyPr anchor="t" rtlCol="false" tIns="0" lIns="0" bIns="0" rIns="0">
            <a:spAutoFit/>
          </a:bodyPr>
          <a:lstStyle/>
          <a:p>
            <a:pPr algn="r">
              <a:lnSpc>
                <a:spcPts val="3919"/>
              </a:lnSpc>
            </a:pPr>
            <a:r>
              <a:rPr lang="en-US" sz="2800">
                <a:solidFill>
                  <a:srgbClr val="FF8FE6"/>
                </a:solidFill>
                <a:latin typeface="Montserrat Light"/>
              </a:rPr>
              <a:t>Pengertian algorima sorting</a:t>
            </a:r>
          </a:p>
          <a:p>
            <a:pPr algn="r">
              <a:lnSpc>
                <a:spcPts val="3919"/>
              </a:lnSpc>
            </a:pPr>
            <a:r>
              <a:rPr lang="en-US" sz="2800">
                <a:solidFill>
                  <a:srgbClr val="FF8FE6"/>
                </a:solidFill>
                <a:latin typeface="Montserrat Light"/>
              </a:rPr>
              <a:t>Macam - Macam pengurutan</a:t>
            </a:r>
          </a:p>
          <a:p>
            <a:pPr algn="r">
              <a:lnSpc>
                <a:spcPts val="3919"/>
              </a:lnSpc>
            </a:pPr>
            <a:r>
              <a:rPr lang="en-US" sz="2800">
                <a:solidFill>
                  <a:srgbClr val="FF8FE6"/>
                </a:solidFill>
                <a:latin typeface="Montserrat Light"/>
              </a:rPr>
              <a:t>Kompleksitas Algoritma</a:t>
            </a:r>
          </a:p>
          <a:p>
            <a:pPr algn="r">
              <a:lnSpc>
                <a:spcPts val="3919"/>
              </a:lnSpc>
            </a:pPr>
            <a:r>
              <a:rPr lang="en-US" sz="2800">
                <a:solidFill>
                  <a:srgbClr val="FF8FE6"/>
                </a:solidFill>
                <a:latin typeface="Montserrat Light"/>
              </a:rPr>
              <a:t>Pentingnya algoritma sorting</a:t>
            </a:r>
          </a:p>
          <a:p>
            <a:pPr algn="r">
              <a:lnSpc>
                <a:spcPts val="3919"/>
              </a:lnSpc>
            </a:pPr>
            <a:r>
              <a:rPr lang="en-US" sz="2800">
                <a:solidFill>
                  <a:srgbClr val="FF8FE6"/>
                </a:solidFill>
                <a:latin typeface="Montserrat Light"/>
              </a:rPr>
              <a:t>Fakta dan Angka</a:t>
            </a:r>
          </a:p>
          <a:p>
            <a:pPr algn="r">
              <a:lnSpc>
                <a:spcPts val="3919"/>
              </a:lnSpc>
            </a:pPr>
            <a:r>
              <a:rPr lang="en-US" sz="2800">
                <a:solidFill>
                  <a:srgbClr val="FF8FE6"/>
                </a:solidFill>
                <a:latin typeface="Montserrat Light"/>
              </a:rPr>
              <a:t>kesimpulan</a:t>
            </a:r>
          </a:p>
        </p:txBody>
      </p:sp>
      <p:pic>
        <p:nvPicPr>
          <p:cNvPr name="Picture 9" id="9"/>
          <p:cNvPicPr>
            <a:picLocks noChangeAspect="true"/>
          </p:cNvPicPr>
          <p:nvPr/>
        </p:nvPicPr>
        <p:blipFill>
          <a:blip r:embed="rId3"/>
          <a:srcRect l="29778" t="0" r="2041" b="73712"/>
          <a:stretch>
            <a:fillRect/>
          </a:stretch>
        </p:blipFill>
        <p:spPr>
          <a:xfrm flipH="false" flipV="false" rot="0">
            <a:off x="12894878" y="6709589"/>
            <a:ext cx="5685268" cy="3879728"/>
          </a:xfrm>
          <a:prstGeom prst="rect">
            <a:avLst/>
          </a:prstGeom>
        </p:spPr>
      </p:pic>
      <p:sp>
        <p:nvSpPr>
          <p:cNvPr name="AutoShape 10" id="10"/>
          <p:cNvSpPr/>
          <p:nvPr/>
        </p:nvSpPr>
        <p:spPr>
          <a:xfrm rot="0">
            <a:off x="6756291" y="8975323"/>
            <a:ext cx="2387709" cy="565954"/>
          </a:xfrm>
          <a:prstGeom prst="rect">
            <a:avLst/>
          </a:prstGeom>
          <a:solidFill>
            <a:srgbClr val="52DDD4"/>
          </a:solid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518" r="39061" b="69084"/>
          <a:stretch>
            <a:fillRect/>
          </a:stretch>
        </p:blipFill>
        <p:spPr>
          <a:xfrm flipH="false" flipV="false" rot="0">
            <a:off x="1856435" y="7197240"/>
            <a:ext cx="4873970" cy="3312140"/>
          </a:xfrm>
          <a:prstGeom prst="rect">
            <a:avLst/>
          </a:prstGeom>
        </p:spPr>
      </p:pic>
      <p:sp>
        <p:nvSpPr>
          <p:cNvPr name="TextBox 3" id="3"/>
          <p:cNvSpPr txBox="true"/>
          <p:nvPr/>
        </p:nvSpPr>
        <p:spPr>
          <a:xfrm rot="0">
            <a:off x="-280544" y="-2668563"/>
            <a:ext cx="7302109" cy="7512775"/>
          </a:xfrm>
          <a:prstGeom prst="rect">
            <a:avLst/>
          </a:prstGeom>
        </p:spPr>
        <p:txBody>
          <a:bodyPr anchor="t" rtlCol="false" tIns="0" lIns="0" bIns="0" rIns="0">
            <a:spAutoFit/>
          </a:bodyPr>
          <a:lstStyle/>
          <a:p>
            <a:pPr algn="r">
              <a:lnSpc>
                <a:spcPts val="3011"/>
              </a:lnSpc>
            </a:pPr>
            <a:r>
              <a:rPr lang="en-US" sz="2151" spc="380">
                <a:solidFill>
                  <a:srgbClr val="52DDD4"/>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 0100000001110010111011000111101011111101111000010101001011110101011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a:t>
            </a:r>
          </a:p>
        </p:txBody>
      </p:sp>
      <p:sp>
        <p:nvSpPr>
          <p:cNvPr name="AutoShape 4" id="4"/>
          <p:cNvSpPr/>
          <p:nvPr/>
        </p:nvSpPr>
        <p:spPr>
          <a:xfrm rot="0">
            <a:off x="3917721" y="2103124"/>
            <a:ext cx="3657600" cy="6538075"/>
          </a:xfrm>
          <a:prstGeom prst="rect">
            <a:avLst/>
          </a:prstGeom>
          <a:solidFill>
            <a:srgbClr val="FF8FE6"/>
          </a:solidFill>
        </p:spPr>
      </p:sp>
      <p:grpSp>
        <p:nvGrpSpPr>
          <p:cNvPr name="Group 5" id="5"/>
          <p:cNvGrpSpPr/>
          <p:nvPr/>
        </p:nvGrpSpPr>
        <p:grpSpPr>
          <a:xfrm rot="0">
            <a:off x="8264150" y="4118444"/>
            <a:ext cx="7867567" cy="2507435"/>
            <a:chOff x="0" y="0"/>
            <a:chExt cx="10490089" cy="3343247"/>
          </a:xfrm>
        </p:grpSpPr>
        <p:sp>
          <p:nvSpPr>
            <p:cNvPr name="TextBox 6" id="6"/>
            <p:cNvSpPr txBox="true"/>
            <p:nvPr/>
          </p:nvSpPr>
          <p:spPr>
            <a:xfrm rot="0">
              <a:off x="0" y="110772"/>
              <a:ext cx="10490089" cy="2256367"/>
            </a:xfrm>
            <a:prstGeom prst="rect">
              <a:avLst/>
            </a:prstGeom>
          </p:spPr>
          <p:txBody>
            <a:bodyPr anchor="t" rtlCol="false" tIns="0" lIns="0" bIns="0" rIns="0">
              <a:spAutoFit/>
            </a:bodyPr>
            <a:lstStyle/>
            <a:p>
              <a:pPr algn="ctr">
                <a:lnSpc>
                  <a:spcPts val="6400"/>
                </a:lnSpc>
              </a:pPr>
              <a:r>
                <a:rPr lang="en-US" sz="6400" spc="128">
                  <a:solidFill>
                    <a:srgbClr val="FF8FE6"/>
                  </a:solidFill>
                  <a:latin typeface="Montserrat Classic Bold"/>
                </a:rPr>
                <a:t>Apa itu Algoritma Sorting?</a:t>
              </a:r>
            </a:p>
          </p:txBody>
        </p:sp>
        <p:sp>
          <p:nvSpPr>
            <p:cNvPr name="TextBox 7" id="7"/>
            <p:cNvSpPr txBox="true"/>
            <p:nvPr/>
          </p:nvSpPr>
          <p:spPr>
            <a:xfrm rot="0">
              <a:off x="409451" y="2666972"/>
              <a:ext cx="9671186" cy="676275"/>
            </a:xfrm>
            <a:prstGeom prst="rect">
              <a:avLst/>
            </a:prstGeom>
          </p:spPr>
          <p:txBody>
            <a:bodyPr anchor="t" rtlCol="false" tIns="0" lIns="0" bIns="0" rIns="0">
              <a:spAutoFit/>
            </a:bodyPr>
            <a:lstStyle/>
            <a:p>
              <a:pPr algn="ctr">
                <a:lnSpc>
                  <a:spcPts val="4200"/>
                </a:lnSpc>
              </a:pPr>
              <a:r>
                <a:rPr lang="en-US" sz="3000" spc="270">
                  <a:solidFill>
                    <a:srgbClr val="52DDD4"/>
                  </a:solidFill>
                  <a:latin typeface="Montserrat Classic"/>
                </a:rPr>
                <a:t>MENGAPA ITU PENTING?</a:t>
              </a:r>
            </a:p>
          </p:txBody>
        </p:sp>
      </p:gr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885178" y="-765811"/>
            <a:ext cx="11818622" cy="11818622"/>
          </a:xfrm>
          <a:prstGeom prst="rect">
            <a:avLst/>
          </a:prstGeom>
        </p:spPr>
      </p:pic>
      <p:sp>
        <p:nvSpPr>
          <p:cNvPr name="AutoShape 9" id="9"/>
          <p:cNvSpPr/>
          <p:nvPr/>
        </p:nvSpPr>
        <p:spPr>
          <a:xfrm rot="0">
            <a:off x="662580" y="8075244"/>
            <a:ext cx="2387709" cy="565954"/>
          </a:xfrm>
          <a:prstGeom prst="rect">
            <a:avLst/>
          </a:prstGeom>
          <a:solidFill>
            <a:srgbClr val="52DDD4"/>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1845289" y="-987251"/>
            <a:ext cx="11818622" cy="11818622"/>
          </a:xfrm>
          <a:prstGeom prst="rect">
            <a:avLst/>
          </a:prstGeom>
        </p:spPr>
      </p:pic>
      <p:pic>
        <p:nvPicPr>
          <p:cNvPr name="Picture 3" id="3"/>
          <p:cNvPicPr>
            <a:picLocks noChangeAspect="true"/>
          </p:cNvPicPr>
          <p:nvPr/>
        </p:nvPicPr>
        <p:blipFill>
          <a:blip r:embed="rId3"/>
          <a:srcRect l="0" t="4826" r="86967" b="59214"/>
          <a:stretch>
            <a:fillRect/>
          </a:stretch>
        </p:blipFill>
        <p:spPr>
          <a:xfrm flipH="false" flipV="false" rot="0">
            <a:off x="17538700" y="2435400"/>
            <a:ext cx="1042361" cy="5090329"/>
          </a:xfrm>
          <a:prstGeom prst="rect">
            <a:avLst/>
          </a:prstGeom>
        </p:spPr>
      </p:pic>
      <p:grpSp>
        <p:nvGrpSpPr>
          <p:cNvPr name="Group 4" id="4"/>
          <p:cNvGrpSpPr/>
          <p:nvPr/>
        </p:nvGrpSpPr>
        <p:grpSpPr>
          <a:xfrm rot="0">
            <a:off x="2449693" y="640280"/>
            <a:ext cx="7926193" cy="9045894"/>
            <a:chOff x="0" y="0"/>
            <a:chExt cx="10568257" cy="12061191"/>
          </a:xfrm>
        </p:grpSpPr>
        <p:sp>
          <p:nvSpPr>
            <p:cNvPr name="TextBox 5" id="5"/>
            <p:cNvSpPr txBox="true"/>
            <p:nvPr/>
          </p:nvSpPr>
          <p:spPr>
            <a:xfrm rot="0">
              <a:off x="0" y="19469"/>
              <a:ext cx="10568257" cy="1479359"/>
            </a:xfrm>
            <a:prstGeom prst="rect">
              <a:avLst/>
            </a:prstGeom>
          </p:spPr>
          <p:txBody>
            <a:bodyPr anchor="t" rtlCol="false" tIns="0" lIns="0" bIns="0" rIns="0">
              <a:spAutoFit/>
            </a:bodyPr>
            <a:lstStyle/>
            <a:p>
              <a:pPr>
                <a:lnSpc>
                  <a:spcPts val="4258"/>
                </a:lnSpc>
              </a:pPr>
              <a:r>
                <a:rPr lang="en-US" sz="3871" spc="77">
                  <a:solidFill>
                    <a:srgbClr val="52DDD4"/>
                  </a:solidFill>
                  <a:latin typeface="Montserrat Classic Bold"/>
                </a:rPr>
                <a:t>MACAM - MACAM ALGORITMA SORTING</a:t>
              </a:r>
            </a:p>
          </p:txBody>
        </p:sp>
        <p:sp>
          <p:nvSpPr>
            <p:cNvPr name="TextBox 6" id="6"/>
            <p:cNvSpPr txBox="true"/>
            <p:nvPr/>
          </p:nvSpPr>
          <p:spPr>
            <a:xfrm rot="0">
              <a:off x="0" y="2242511"/>
              <a:ext cx="10568257" cy="539342"/>
            </a:xfrm>
            <a:prstGeom prst="rect">
              <a:avLst/>
            </a:prstGeom>
          </p:spPr>
          <p:txBody>
            <a:bodyPr anchor="t" rtlCol="false" tIns="0" lIns="0" bIns="0" rIns="0">
              <a:spAutoFit/>
            </a:bodyPr>
            <a:lstStyle/>
            <a:p>
              <a:pPr>
                <a:lnSpc>
                  <a:spcPts val="3387"/>
                </a:lnSpc>
              </a:pPr>
              <a:r>
                <a:rPr lang="en-US" sz="2419" spc="217">
                  <a:solidFill>
                    <a:srgbClr val="FF8FE6"/>
                  </a:solidFill>
                  <a:latin typeface="Montserrat Classic"/>
                </a:rPr>
                <a:t>BUBBLE SORT</a:t>
              </a:r>
            </a:p>
          </p:txBody>
        </p:sp>
        <p:sp>
          <p:nvSpPr>
            <p:cNvPr name="TextBox 7" id="7"/>
            <p:cNvSpPr txBox="true"/>
            <p:nvPr/>
          </p:nvSpPr>
          <p:spPr>
            <a:xfrm rot="0">
              <a:off x="0" y="2860861"/>
              <a:ext cx="10568257" cy="2425661"/>
            </a:xfrm>
            <a:prstGeom prst="rect">
              <a:avLst/>
            </a:prstGeom>
          </p:spPr>
          <p:txBody>
            <a:bodyPr anchor="t" rtlCol="false" tIns="0" lIns="0" bIns="0" rIns="0">
              <a:spAutoFit/>
            </a:bodyPr>
            <a:lstStyle/>
            <a:p>
              <a:pPr>
                <a:lnSpc>
                  <a:spcPts val="2936"/>
                </a:lnSpc>
              </a:pPr>
              <a:r>
                <a:rPr lang="en-US" sz="2097" spc="20">
                  <a:solidFill>
                    <a:srgbClr val="52DDD4"/>
                  </a:solidFill>
                  <a:latin typeface="Montserrat Light"/>
                </a:rPr>
                <a:t>Bubbl</a:t>
              </a:r>
              <a:r>
                <a:rPr lang="en-US" sz="2097" spc="20">
                  <a:solidFill>
                    <a:srgbClr val="52DDD4"/>
                  </a:solidFill>
                  <a:latin typeface="Montserrat Light"/>
                </a:rPr>
                <a:t>e sort adalah  algoritme pengurutan sederhana yang berulang kali melangkah melalui daftar, membandingkan elemen yang berdekatan, dan menukar elemen tersebut jika urutannya salah. Pass melalui daftar diulang sampai daftar diurutkan.</a:t>
              </a:r>
            </a:p>
          </p:txBody>
        </p:sp>
        <p:sp>
          <p:nvSpPr>
            <p:cNvPr name="TextBox 8" id="8"/>
            <p:cNvSpPr txBox="true"/>
            <p:nvPr/>
          </p:nvSpPr>
          <p:spPr>
            <a:xfrm rot="0">
              <a:off x="0" y="5868487"/>
              <a:ext cx="10568257" cy="539342"/>
            </a:xfrm>
            <a:prstGeom prst="rect">
              <a:avLst/>
            </a:prstGeom>
          </p:spPr>
          <p:txBody>
            <a:bodyPr anchor="t" rtlCol="false" tIns="0" lIns="0" bIns="0" rIns="0">
              <a:spAutoFit/>
            </a:bodyPr>
            <a:lstStyle/>
            <a:p>
              <a:pPr>
                <a:lnSpc>
                  <a:spcPts val="3387"/>
                </a:lnSpc>
              </a:pPr>
              <a:r>
                <a:rPr lang="en-US" sz="2419" spc="217">
                  <a:solidFill>
                    <a:srgbClr val="FF8FE6"/>
                  </a:solidFill>
                  <a:latin typeface="Montserrat Classic"/>
                </a:rPr>
                <a:t>INSERTION SORT</a:t>
              </a:r>
            </a:p>
          </p:txBody>
        </p:sp>
        <p:sp>
          <p:nvSpPr>
            <p:cNvPr name="TextBox 9" id="9"/>
            <p:cNvSpPr txBox="true"/>
            <p:nvPr/>
          </p:nvSpPr>
          <p:spPr>
            <a:xfrm rot="0">
              <a:off x="0" y="6486838"/>
              <a:ext cx="10568257" cy="2425661"/>
            </a:xfrm>
            <a:prstGeom prst="rect">
              <a:avLst/>
            </a:prstGeom>
          </p:spPr>
          <p:txBody>
            <a:bodyPr anchor="t" rtlCol="false" tIns="0" lIns="0" bIns="0" rIns="0">
              <a:spAutoFit/>
            </a:bodyPr>
            <a:lstStyle/>
            <a:p>
              <a:pPr>
                <a:lnSpc>
                  <a:spcPts val="2936"/>
                </a:lnSpc>
              </a:pPr>
              <a:r>
                <a:rPr lang="en-US" sz="2097" spc="20">
                  <a:solidFill>
                    <a:srgbClr val="52DDD4"/>
                  </a:solidFill>
                  <a:latin typeface="Montserrat Light"/>
                </a:rPr>
                <a:t>Insertion sort adalah teknik algoritma pengurutan dengan cara membandingkan dan mengurutkan dua data pertama pada array, kemudian membandingkan data para array berikutnya apakah sudah berada di tempat semestinya.</a:t>
              </a:r>
            </a:p>
          </p:txBody>
        </p:sp>
        <p:sp>
          <p:nvSpPr>
            <p:cNvPr name="TextBox 10" id="10"/>
            <p:cNvSpPr txBox="true"/>
            <p:nvPr/>
          </p:nvSpPr>
          <p:spPr>
            <a:xfrm rot="0">
              <a:off x="0" y="9511173"/>
              <a:ext cx="10568257" cy="539342"/>
            </a:xfrm>
            <a:prstGeom prst="rect">
              <a:avLst/>
            </a:prstGeom>
          </p:spPr>
          <p:txBody>
            <a:bodyPr anchor="t" rtlCol="false" tIns="0" lIns="0" bIns="0" rIns="0">
              <a:spAutoFit/>
            </a:bodyPr>
            <a:lstStyle/>
            <a:p>
              <a:pPr>
                <a:lnSpc>
                  <a:spcPts val="3387"/>
                </a:lnSpc>
              </a:pPr>
              <a:r>
                <a:rPr lang="en-US" sz="2419" spc="217">
                  <a:solidFill>
                    <a:srgbClr val="FF8FE6"/>
                  </a:solidFill>
                  <a:latin typeface="Montserrat Classic"/>
                </a:rPr>
                <a:t>SELECTION SORT</a:t>
              </a:r>
            </a:p>
          </p:txBody>
        </p:sp>
        <p:sp>
          <p:nvSpPr>
            <p:cNvPr name="TextBox 11" id="11"/>
            <p:cNvSpPr txBox="true"/>
            <p:nvPr/>
          </p:nvSpPr>
          <p:spPr>
            <a:xfrm rot="0">
              <a:off x="0" y="10129524"/>
              <a:ext cx="10568257" cy="1933944"/>
            </a:xfrm>
            <a:prstGeom prst="rect">
              <a:avLst/>
            </a:prstGeom>
          </p:spPr>
          <p:txBody>
            <a:bodyPr anchor="t" rtlCol="false" tIns="0" lIns="0" bIns="0" rIns="0">
              <a:spAutoFit/>
            </a:bodyPr>
            <a:lstStyle/>
            <a:p>
              <a:pPr>
                <a:lnSpc>
                  <a:spcPts val="2936"/>
                </a:lnSpc>
              </a:pPr>
              <a:r>
                <a:rPr lang="en-US" sz="2097" spc="20">
                  <a:solidFill>
                    <a:srgbClr val="52DDD4"/>
                  </a:solidFill>
                  <a:latin typeface="Montserrat Light"/>
                </a:rPr>
                <a:t>S</a:t>
              </a:r>
              <a:r>
                <a:rPr lang="en-US" sz="2097" spc="20">
                  <a:solidFill>
                    <a:srgbClr val="52DDD4"/>
                  </a:solidFill>
                  <a:latin typeface="Montserrat Light"/>
                </a:rPr>
                <a:t>election sort merupakan sebuah teknik pengurutan dengan cara mencari nilai tertinggi / terendah di dalam array kemudian menempatkan nilai tersebut di tempat semestinya.</a:t>
              </a:r>
            </a:p>
          </p:txBody>
        </p:sp>
      </p:grpSp>
      <p:sp>
        <p:nvSpPr>
          <p:cNvPr name="AutoShape 12" id="12"/>
          <p:cNvSpPr/>
          <p:nvPr/>
        </p:nvSpPr>
        <p:spPr>
          <a:xfrm rot="0">
            <a:off x="-300819" y="-252003"/>
            <a:ext cx="1748619" cy="2312387"/>
          </a:xfrm>
          <a:prstGeom prst="rect">
            <a:avLst/>
          </a:prstGeom>
          <a:solidFill>
            <a:srgbClr val="FF8FE6"/>
          </a:solidFill>
        </p:spPr>
      </p:sp>
      <p:sp>
        <p:nvSpPr>
          <p:cNvPr name="AutoShape 13" id="13"/>
          <p:cNvSpPr/>
          <p:nvPr/>
        </p:nvSpPr>
        <p:spPr>
          <a:xfrm rot="0">
            <a:off x="11250820" y="9120219"/>
            <a:ext cx="2387709" cy="565954"/>
          </a:xfrm>
          <a:prstGeom prst="rect">
            <a:avLst/>
          </a:prstGeom>
          <a:solidFill>
            <a:srgbClr val="52DDD4"/>
          </a:solidFill>
        </p:spPr>
      </p:sp>
      <p:pic>
        <p:nvPicPr>
          <p:cNvPr name="Picture 14" id="14"/>
          <p:cNvPicPr>
            <a:picLocks noChangeAspect="true"/>
          </p:cNvPicPr>
          <p:nvPr/>
        </p:nvPicPr>
        <p:blipFill>
          <a:blip r:embed="rId4"/>
          <a:srcRect l="0" t="0" r="0" b="0"/>
          <a:stretch>
            <a:fillRect/>
          </a:stretch>
        </p:blipFill>
        <p:spPr>
          <a:xfrm flipH="false" flipV="false" rot="0">
            <a:off x="12191366" y="3746773"/>
            <a:ext cx="3952563" cy="2793453"/>
          </a:xfrm>
          <a:prstGeom prst="rect">
            <a:avLst/>
          </a:prstGeom>
        </p:spPr>
      </p:pic>
      <p:pic>
        <p:nvPicPr>
          <p:cNvPr name="Picture 15" id="15"/>
          <p:cNvPicPr>
            <a:picLocks noChangeAspect="true"/>
          </p:cNvPicPr>
          <p:nvPr/>
        </p:nvPicPr>
        <p:blipFill>
          <a:blip r:embed="rId5"/>
          <a:srcRect l="0" t="3339" r="0" b="3339"/>
          <a:stretch>
            <a:fillRect/>
          </a:stretch>
        </p:blipFill>
        <p:spPr>
          <a:xfrm flipH="false" flipV="false" rot="0">
            <a:off x="13999857" y="6956449"/>
            <a:ext cx="4288143" cy="3330551"/>
          </a:xfrm>
          <a:prstGeom prst="rect">
            <a:avLst/>
          </a:prstGeom>
        </p:spPr>
      </p:pic>
      <p:pic>
        <p:nvPicPr>
          <p:cNvPr name="Picture 16" id="16"/>
          <p:cNvPicPr>
            <a:picLocks noChangeAspect="true"/>
          </p:cNvPicPr>
          <p:nvPr/>
        </p:nvPicPr>
        <p:blipFill>
          <a:blip r:embed="rId6"/>
          <a:srcRect l="0" t="0" r="0" b="0"/>
          <a:stretch>
            <a:fillRect/>
          </a:stretch>
        </p:blipFill>
        <p:spPr>
          <a:xfrm flipH="false" flipV="false" rot="0">
            <a:off x="13999857" y="0"/>
            <a:ext cx="4264211" cy="3198158"/>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7315152" y="-928746"/>
            <a:ext cx="11818622" cy="11818622"/>
          </a:xfrm>
          <a:prstGeom prst="rect">
            <a:avLst/>
          </a:prstGeom>
        </p:spPr>
      </p:pic>
      <p:pic>
        <p:nvPicPr>
          <p:cNvPr name="Picture 3" id="3"/>
          <p:cNvPicPr>
            <a:picLocks noChangeAspect="true"/>
          </p:cNvPicPr>
          <p:nvPr/>
        </p:nvPicPr>
        <p:blipFill>
          <a:blip r:embed="rId3"/>
          <a:srcRect l="0" t="4826" r="86967" b="59214"/>
          <a:stretch>
            <a:fillRect/>
          </a:stretch>
        </p:blipFill>
        <p:spPr>
          <a:xfrm flipH="false" flipV="false" rot="0">
            <a:off x="-13661" y="2769422"/>
            <a:ext cx="1042361" cy="5090329"/>
          </a:xfrm>
          <a:prstGeom prst="rect">
            <a:avLst/>
          </a:prstGeom>
        </p:spPr>
      </p:pic>
      <p:grpSp>
        <p:nvGrpSpPr>
          <p:cNvPr name="Group 4" id="4"/>
          <p:cNvGrpSpPr/>
          <p:nvPr/>
        </p:nvGrpSpPr>
        <p:grpSpPr>
          <a:xfrm rot="0">
            <a:off x="4974426" y="2105804"/>
            <a:ext cx="11041402" cy="6075391"/>
            <a:chOff x="0" y="0"/>
            <a:chExt cx="14721869" cy="8100522"/>
          </a:xfrm>
        </p:grpSpPr>
        <p:sp>
          <p:nvSpPr>
            <p:cNvPr name="TextBox 5" id="5"/>
            <p:cNvSpPr txBox="true"/>
            <p:nvPr/>
          </p:nvSpPr>
          <p:spPr>
            <a:xfrm rot="0">
              <a:off x="0" y="-66675"/>
              <a:ext cx="14721869" cy="589228"/>
            </a:xfrm>
            <a:prstGeom prst="rect">
              <a:avLst/>
            </a:prstGeom>
          </p:spPr>
          <p:txBody>
            <a:bodyPr anchor="t" rtlCol="false" tIns="0" lIns="0" bIns="0" rIns="0">
              <a:spAutoFit/>
            </a:bodyPr>
            <a:lstStyle/>
            <a:p>
              <a:pPr algn="r">
                <a:lnSpc>
                  <a:spcPts val="3600"/>
                </a:lnSpc>
              </a:pPr>
              <a:r>
                <a:rPr lang="en-US" sz="2571" spc="231">
                  <a:solidFill>
                    <a:srgbClr val="FF8FE6"/>
                  </a:solidFill>
                  <a:latin typeface="Montserrat Classic"/>
                </a:rPr>
                <a:t>MERGE SORT</a:t>
              </a:r>
            </a:p>
          </p:txBody>
        </p:sp>
        <p:sp>
          <p:nvSpPr>
            <p:cNvPr name="TextBox 6" id="6"/>
            <p:cNvSpPr txBox="true"/>
            <p:nvPr/>
          </p:nvSpPr>
          <p:spPr>
            <a:xfrm rot="0">
              <a:off x="0" y="599381"/>
              <a:ext cx="14721869" cy="3630019"/>
            </a:xfrm>
            <a:prstGeom prst="rect">
              <a:avLst/>
            </a:prstGeom>
          </p:spPr>
          <p:txBody>
            <a:bodyPr anchor="t" rtlCol="false" tIns="0" lIns="0" bIns="0" rIns="0">
              <a:spAutoFit/>
            </a:bodyPr>
            <a:lstStyle/>
            <a:p>
              <a:pPr algn="r">
                <a:lnSpc>
                  <a:spcPts val="3120"/>
                </a:lnSpc>
              </a:pPr>
              <a:r>
                <a:rPr lang="en-US" sz="2228" spc="22">
                  <a:solidFill>
                    <a:srgbClr val="52DDD4"/>
                  </a:solidFill>
                  <a:latin typeface="Montserrat Light"/>
                </a:rPr>
                <a:t>merge sort merupakan algoritme pengurutan dalam ilmu komputer yang dirancang untuk memenuhi kebutuhan pengurutan atas suatu rangkaian data yang tidak memungkinkan untuk ditampung dalam memori komputer karena jumlahnya yang terlalu besar.</a:t>
              </a:r>
            </a:p>
            <a:p>
              <a:pPr algn="r">
                <a:lnSpc>
                  <a:spcPts val="3120"/>
                </a:lnSpc>
              </a:pPr>
              <a:r>
                <a:rPr lang="en-US" sz="2228" spc="22">
                  <a:solidFill>
                    <a:srgbClr val="52DDD4"/>
                  </a:solidFill>
                  <a:latin typeface="Montserrat Light"/>
                </a:rPr>
                <a:t>dilakukan dengan menggunakan cara divide and conquer yaitu dengan memecah kemudian menyelesaikan setiap bagian kemudian menggabungkannya kembali.</a:t>
              </a:r>
              <a:r>
                <a:rPr lang="en-US" sz="2228" spc="22">
                  <a:solidFill>
                    <a:srgbClr val="52DDD4"/>
                  </a:solidFill>
                  <a:latin typeface="Montserrat Light"/>
                </a:rPr>
                <a:t>.</a:t>
              </a:r>
            </a:p>
          </p:txBody>
        </p:sp>
        <p:sp>
          <p:nvSpPr>
            <p:cNvPr name="TextBox 7" id="7"/>
            <p:cNvSpPr txBox="true"/>
            <p:nvPr/>
          </p:nvSpPr>
          <p:spPr>
            <a:xfrm rot="0">
              <a:off x="0" y="4849554"/>
              <a:ext cx="14721869" cy="589228"/>
            </a:xfrm>
            <a:prstGeom prst="rect">
              <a:avLst/>
            </a:prstGeom>
          </p:spPr>
          <p:txBody>
            <a:bodyPr anchor="t" rtlCol="false" tIns="0" lIns="0" bIns="0" rIns="0">
              <a:spAutoFit/>
            </a:bodyPr>
            <a:lstStyle/>
            <a:p>
              <a:pPr algn="r">
                <a:lnSpc>
                  <a:spcPts val="3600"/>
                </a:lnSpc>
              </a:pPr>
              <a:r>
                <a:rPr lang="en-US" sz="2571" spc="231">
                  <a:solidFill>
                    <a:srgbClr val="FF8FE6"/>
                  </a:solidFill>
                  <a:latin typeface="Montserrat Classic"/>
                </a:rPr>
                <a:t>QUICK SORT</a:t>
              </a:r>
            </a:p>
          </p:txBody>
        </p:sp>
        <p:sp>
          <p:nvSpPr>
            <p:cNvPr name="TextBox 8" id="8"/>
            <p:cNvSpPr txBox="true"/>
            <p:nvPr/>
          </p:nvSpPr>
          <p:spPr>
            <a:xfrm rot="0">
              <a:off x="0" y="5515610"/>
              <a:ext cx="14721869" cy="2584912"/>
            </a:xfrm>
            <a:prstGeom prst="rect">
              <a:avLst/>
            </a:prstGeom>
          </p:spPr>
          <p:txBody>
            <a:bodyPr anchor="t" rtlCol="false" tIns="0" lIns="0" bIns="0" rIns="0">
              <a:spAutoFit/>
            </a:bodyPr>
            <a:lstStyle/>
            <a:p>
              <a:pPr algn="r">
                <a:lnSpc>
                  <a:spcPts val="3120"/>
                </a:lnSpc>
              </a:pPr>
              <a:r>
                <a:rPr lang="en-US" sz="2228" spc="22">
                  <a:solidFill>
                    <a:srgbClr val="52DDD4"/>
                  </a:solidFill>
                  <a:latin typeface="Montserrat Light"/>
                </a:rPr>
                <a:t>Qu</a:t>
              </a:r>
              <a:r>
                <a:rPr lang="en-US" sz="2228" spc="22">
                  <a:solidFill>
                    <a:srgbClr val="52DDD4"/>
                  </a:solidFill>
                  <a:latin typeface="Montserrat Light"/>
                </a:rPr>
                <a:t>ick Sort merupakan suatu algoritma pengurutan data yang menggunakan teknik pemecahan data menjadi partisi-partisi, sehingga metode ini disebut juga dengan nama partition exchange sort. Untuk memulai irterasi pengurutan, pertama-tama sebuah elemen dipilih dari data,  kemudian elemen-elemen data akan diurutkan diatur sedemikian rupa..</a:t>
              </a:r>
            </a:p>
          </p:txBody>
        </p:sp>
      </p:grpSp>
      <p:sp>
        <p:nvSpPr>
          <p:cNvPr name="AutoShape 9" id="9"/>
          <p:cNvSpPr/>
          <p:nvPr/>
        </p:nvSpPr>
        <p:spPr>
          <a:xfrm rot="0">
            <a:off x="16692941" y="-127493"/>
            <a:ext cx="1748619" cy="2312387"/>
          </a:xfrm>
          <a:prstGeom prst="rect">
            <a:avLst/>
          </a:prstGeom>
          <a:solidFill>
            <a:srgbClr val="FF8FE6"/>
          </a:solidFill>
        </p:spPr>
      </p:sp>
      <p:sp>
        <p:nvSpPr>
          <p:cNvPr name="AutoShape 10" id="10"/>
          <p:cNvSpPr/>
          <p:nvPr/>
        </p:nvSpPr>
        <p:spPr>
          <a:xfrm rot="0">
            <a:off x="2586717" y="8975323"/>
            <a:ext cx="2387709" cy="565954"/>
          </a:xfrm>
          <a:prstGeom prst="rect">
            <a:avLst/>
          </a:prstGeom>
          <a:solidFill>
            <a:srgbClr val="52DDD4"/>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grpSp>
        <p:nvGrpSpPr>
          <p:cNvPr name="Group 2" id="2"/>
          <p:cNvGrpSpPr/>
          <p:nvPr/>
        </p:nvGrpSpPr>
        <p:grpSpPr>
          <a:xfrm rot="0">
            <a:off x="1028700" y="1585179"/>
            <a:ext cx="6941374" cy="2345244"/>
            <a:chOff x="0" y="0"/>
            <a:chExt cx="9255165" cy="3126992"/>
          </a:xfrm>
        </p:grpSpPr>
        <p:sp>
          <p:nvSpPr>
            <p:cNvPr name="TextBox 3" id="3"/>
            <p:cNvSpPr txBox="true"/>
            <p:nvPr/>
          </p:nvSpPr>
          <p:spPr>
            <a:xfrm rot="0">
              <a:off x="0" y="19756"/>
              <a:ext cx="9255165" cy="671491"/>
            </a:xfrm>
            <a:prstGeom prst="rect">
              <a:avLst/>
            </a:prstGeom>
          </p:spPr>
          <p:txBody>
            <a:bodyPr anchor="t" rtlCol="false" tIns="0" lIns="0" bIns="0" rIns="0">
              <a:spAutoFit/>
            </a:bodyPr>
            <a:lstStyle/>
            <a:p>
              <a:pPr>
                <a:lnSpc>
                  <a:spcPts val="3841"/>
                </a:lnSpc>
              </a:pPr>
              <a:r>
                <a:rPr lang="en-US" sz="3400" spc="170">
                  <a:solidFill>
                    <a:srgbClr val="52DDD4"/>
                  </a:solidFill>
                  <a:latin typeface="Montserrat Classic Bold"/>
                </a:rPr>
                <a:t>Time Complexity</a:t>
              </a:r>
            </a:p>
          </p:txBody>
        </p:sp>
        <p:sp>
          <p:nvSpPr>
            <p:cNvPr name="TextBox 4" id="4"/>
            <p:cNvSpPr txBox="true"/>
            <p:nvPr/>
          </p:nvSpPr>
          <p:spPr>
            <a:xfrm rot="0">
              <a:off x="0" y="1214936"/>
              <a:ext cx="9255165" cy="1885103"/>
            </a:xfrm>
            <a:prstGeom prst="rect">
              <a:avLst/>
            </a:prstGeom>
          </p:spPr>
          <p:txBody>
            <a:bodyPr anchor="t" rtlCol="false" tIns="0" lIns="0" bIns="0" rIns="0">
              <a:spAutoFit/>
            </a:bodyPr>
            <a:lstStyle/>
            <a:p>
              <a:pPr>
                <a:lnSpc>
                  <a:spcPts val="3815"/>
                </a:lnSpc>
              </a:pPr>
              <a:r>
                <a:rPr lang="en-US" sz="2725">
                  <a:solidFill>
                    <a:srgbClr val="52DDD4"/>
                  </a:solidFill>
                  <a:latin typeface="Montserrat Light"/>
                </a:rPr>
                <a:t>Tim</a:t>
              </a:r>
              <a:r>
                <a:rPr lang="en-US" sz="2725">
                  <a:solidFill>
                    <a:srgbClr val="52DDD4"/>
                  </a:solidFill>
                  <a:latin typeface="Montserrat Light"/>
                </a:rPr>
                <a:t>e Complexity adalah seberapa lama waktu yang diperlukan untuk menjalankan suatu algoritma..</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9704992" y="-6499688"/>
            <a:ext cx="11818622" cy="11818622"/>
          </a:xfrm>
          <a:prstGeom prst="rect">
            <a:avLst/>
          </a:prstGeom>
        </p:spPr>
      </p:pic>
      <p:pic>
        <p:nvPicPr>
          <p:cNvPr name="Picture 6" id="6"/>
          <p:cNvPicPr>
            <a:picLocks noChangeAspect="true"/>
          </p:cNvPicPr>
          <p:nvPr/>
        </p:nvPicPr>
        <p:blipFill>
          <a:blip r:embed="rId3"/>
          <a:srcRect l="0" t="14680" r="23343" b="52605"/>
          <a:stretch>
            <a:fillRect/>
          </a:stretch>
        </p:blipFill>
        <p:spPr>
          <a:xfrm flipH="false" flipV="false" rot="0">
            <a:off x="11634283" y="5318934"/>
            <a:ext cx="6915421" cy="5223483"/>
          </a:xfrm>
          <a:prstGeom prst="rect">
            <a:avLst/>
          </a:prstGeom>
        </p:spPr>
      </p:pic>
      <p:sp>
        <p:nvSpPr>
          <p:cNvPr name="TextBox 7" id="7"/>
          <p:cNvSpPr txBox="true"/>
          <p:nvPr/>
        </p:nvSpPr>
        <p:spPr>
          <a:xfrm rot="0">
            <a:off x="-841185" y="7202613"/>
            <a:ext cx="9368185" cy="3501216"/>
          </a:xfrm>
          <a:prstGeom prst="rect">
            <a:avLst/>
          </a:prstGeom>
        </p:spPr>
        <p:txBody>
          <a:bodyPr anchor="t" rtlCol="false" tIns="0" lIns="0" bIns="0" rIns="0">
            <a:spAutoFit/>
          </a:bodyPr>
          <a:lstStyle/>
          <a:p>
            <a:pPr algn="r">
              <a:lnSpc>
                <a:spcPts val="3094"/>
              </a:lnSpc>
            </a:pPr>
            <a:r>
              <a:rPr lang="en-US" sz="2210" spc="391">
                <a:solidFill>
                  <a:srgbClr val="FF8FE6"/>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101100011110101111110111100001010100101111010</a:t>
            </a:r>
          </a:p>
        </p:txBody>
      </p:sp>
      <p:sp>
        <p:nvSpPr>
          <p:cNvPr name="AutoShape 8" id="8"/>
          <p:cNvSpPr/>
          <p:nvPr/>
        </p:nvSpPr>
        <p:spPr>
          <a:xfrm rot="0">
            <a:off x="6829140" y="4845689"/>
            <a:ext cx="9957259" cy="5037396"/>
          </a:xfrm>
          <a:prstGeom prst="rect">
            <a:avLst/>
          </a:prstGeom>
          <a:solidFill>
            <a:srgbClr val="FF8FE6"/>
          </a:solidFill>
        </p:spPr>
      </p:sp>
      <p:grpSp>
        <p:nvGrpSpPr>
          <p:cNvPr name="Group 9" id="9"/>
          <p:cNvGrpSpPr/>
          <p:nvPr/>
        </p:nvGrpSpPr>
        <p:grpSpPr>
          <a:xfrm rot="0">
            <a:off x="8327558" y="6201290"/>
            <a:ext cx="6941374" cy="2345244"/>
            <a:chOff x="0" y="0"/>
            <a:chExt cx="9255165" cy="3126992"/>
          </a:xfrm>
        </p:grpSpPr>
        <p:sp>
          <p:nvSpPr>
            <p:cNvPr name="TextBox 10" id="10"/>
            <p:cNvSpPr txBox="true"/>
            <p:nvPr/>
          </p:nvSpPr>
          <p:spPr>
            <a:xfrm rot="0">
              <a:off x="0" y="19756"/>
              <a:ext cx="9255165" cy="671491"/>
            </a:xfrm>
            <a:prstGeom prst="rect">
              <a:avLst/>
            </a:prstGeom>
          </p:spPr>
          <p:txBody>
            <a:bodyPr anchor="t" rtlCol="false" tIns="0" lIns="0" bIns="0" rIns="0">
              <a:spAutoFit/>
            </a:bodyPr>
            <a:lstStyle/>
            <a:p>
              <a:pPr>
                <a:lnSpc>
                  <a:spcPts val="3841"/>
                </a:lnSpc>
              </a:pPr>
              <a:r>
                <a:rPr lang="en-US" sz="3400" spc="170">
                  <a:solidFill>
                    <a:srgbClr val="371A9F"/>
                  </a:solidFill>
                  <a:latin typeface="Montserrat Classic Bold"/>
                </a:rPr>
                <a:t>Space Complexity</a:t>
              </a:r>
            </a:p>
          </p:txBody>
        </p:sp>
        <p:sp>
          <p:nvSpPr>
            <p:cNvPr name="TextBox 11" id="11"/>
            <p:cNvSpPr txBox="true"/>
            <p:nvPr/>
          </p:nvSpPr>
          <p:spPr>
            <a:xfrm rot="0">
              <a:off x="0" y="1214936"/>
              <a:ext cx="9255165" cy="1885103"/>
            </a:xfrm>
            <a:prstGeom prst="rect">
              <a:avLst/>
            </a:prstGeom>
          </p:spPr>
          <p:txBody>
            <a:bodyPr anchor="t" rtlCol="false" tIns="0" lIns="0" bIns="0" rIns="0">
              <a:spAutoFit/>
            </a:bodyPr>
            <a:lstStyle/>
            <a:p>
              <a:pPr>
                <a:lnSpc>
                  <a:spcPts val="3815"/>
                </a:lnSpc>
              </a:pPr>
              <a:r>
                <a:rPr lang="en-US" sz="2725">
                  <a:solidFill>
                    <a:srgbClr val="371A9F"/>
                  </a:solidFill>
                  <a:latin typeface="Montserrat Light"/>
                </a:rPr>
                <a:t>Spac</a:t>
              </a:r>
              <a:r>
                <a:rPr lang="en-US" sz="2725">
                  <a:solidFill>
                    <a:srgbClr val="371A9F"/>
                  </a:solidFill>
                  <a:latin typeface="Montserrat Light"/>
                </a:rPr>
                <a:t>e Complexity adalah seberapa besar memori yang kita gunakan untuk menjalankan suatu algoritma.</a:t>
              </a:r>
            </a:p>
          </p:txBody>
        </p:sp>
      </p:grpSp>
      <p:sp>
        <p:nvSpPr>
          <p:cNvPr name="AutoShape 12" id="12"/>
          <p:cNvSpPr/>
          <p:nvPr/>
        </p:nvSpPr>
        <p:spPr>
          <a:xfrm rot="0">
            <a:off x="15614303" y="5035956"/>
            <a:ext cx="2387709" cy="565954"/>
          </a:xfrm>
          <a:prstGeom prst="rect">
            <a:avLst/>
          </a:prstGeom>
          <a:solidFill>
            <a:srgbClr val="52DDD4"/>
          </a:solidFill>
        </p:spPr>
      </p:sp>
      <p:pic>
        <p:nvPicPr>
          <p:cNvPr name="Picture 13" id="13"/>
          <p:cNvPicPr>
            <a:picLocks noChangeAspect="true"/>
          </p:cNvPicPr>
          <p:nvPr/>
        </p:nvPicPr>
        <p:blipFill>
          <a:blip r:embed="rId4"/>
          <a:srcRect l="0" t="35524" r="1700" b="19678"/>
          <a:stretch>
            <a:fillRect/>
          </a:stretch>
        </p:blipFill>
        <p:spPr>
          <a:xfrm flipH="false" flipV="false" rot="0">
            <a:off x="10699793" y="-298497"/>
            <a:ext cx="5137837" cy="4162456"/>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8F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5414011" y="-381000"/>
            <a:ext cx="11818622" cy="11818622"/>
          </a:xfrm>
          <a:prstGeom prst="rect">
            <a:avLst/>
          </a:prstGeom>
        </p:spPr>
      </p:pic>
      <p:pic>
        <p:nvPicPr>
          <p:cNvPr name="Picture 3" id="3"/>
          <p:cNvPicPr>
            <a:picLocks noChangeAspect="true"/>
          </p:cNvPicPr>
          <p:nvPr/>
        </p:nvPicPr>
        <p:blipFill>
          <a:blip r:embed="rId3"/>
          <a:srcRect l="0" t="24624" r="68156" b="25137"/>
          <a:stretch>
            <a:fillRect/>
          </a:stretch>
        </p:blipFill>
        <p:spPr>
          <a:xfrm flipH="false" flipV="false" rot="0">
            <a:off x="752475" y="2490368"/>
            <a:ext cx="1664388" cy="4668089"/>
          </a:xfrm>
          <a:prstGeom prst="rect">
            <a:avLst/>
          </a:prstGeom>
        </p:spPr>
      </p:pic>
      <p:pic>
        <p:nvPicPr>
          <p:cNvPr name="Picture 4" id="4"/>
          <p:cNvPicPr>
            <a:picLocks noChangeAspect="true"/>
          </p:cNvPicPr>
          <p:nvPr/>
        </p:nvPicPr>
        <p:blipFill>
          <a:blip r:embed="rId4"/>
          <a:srcRect l="0" t="50832" r="0" b="39713"/>
          <a:stretch>
            <a:fillRect/>
          </a:stretch>
        </p:blipFill>
        <p:spPr>
          <a:xfrm flipH="false" flipV="false" rot="0">
            <a:off x="7674265" y="-249257"/>
            <a:ext cx="8902181" cy="1496222"/>
          </a:xfrm>
          <a:prstGeom prst="rect">
            <a:avLst/>
          </a:prstGeom>
        </p:spPr>
      </p:pic>
      <p:sp>
        <p:nvSpPr>
          <p:cNvPr name="AutoShape 5" id="5"/>
          <p:cNvSpPr/>
          <p:nvPr/>
        </p:nvSpPr>
        <p:spPr>
          <a:xfrm rot="0">
            <a:off x="2133600" y="1028700"/>
            <a:ext cx="15125700" cy="8515350"/>
          </a:xfrm>
          <a:prstGeom prst="rect">
            <a:avLst/>
          </a:prstGeom>
          <a:solidFill>
            <a:srgbClr val="371A9F"/>
          </a:solidFill>
        </p:spPr>
      </p:sp>
      <p:grpSp>
        <p:nvGrpSpPr>
          <p:cNvPr name="Group 6" id="6"/>
          <p:cNvGrpSpPr/>
          <p:nvPr/>
        </p:nvGrpSpPr>
        <p:grpSpPr>
          <a:xfrm rot="0">
            <a:off x="4869033" y="1535487"/>
            <a:ext cx="9654833" cy="7501775"/>
            <a:chOff x="0" y="0"/>
            <a:chExt cx="12873111" cy="10002367"/>
          </a:xfrm>
        </p:grpSpPr>
        <p:sp>
          <p:nvSpPr>
            <p:cNvPr name="TextBox 7" id="7"/>
            <p:cNvSpPr txBox="true"/>
            <p:nvPr/>
          </p:nvSpPr>
          <p:spPr>
            <a:xfrm rot="0">
              <a:off x="0" y="95250"/>
              <a:ext cx="12873111" cy="1838910"/>
            </a:xfrm>
            <a:prstGeom prst="rect">
              <a:avLst/>
            </a:prstGeom>
          </p:spPr>
          <p:txBody>
            <a:bodyPr anchor="t" rtlCol="false" tIns="0" lIns="0" bIns="0" rIns="0">
              <a:spAutoFit/>
            </a:bodyPr>
            <a:lstStyle/>
            <a:p>
              <a:pPr>
                <a:lnSpc>
                  <a:spcPts val="5221"/>
                </a:lnSpc>
              </a:pPr>
              <a:r>
                <a:rPr lang="en-US" sz="5221" spc="104">
                  <a:solidFill>
                    <a:srgbClr val="FF8FE6"/>
                  </a:solidFill>
                  <a:latin typeface="Montserrat Classic Bold"/>
                </a:rPr>
                <a:t>Arti Penting Algoritma Sorting</a:t>
              </a:r>
            </a:p>
          </p:txBody>
        </p:sp>
        <p:sp>
          <p:nvSpPr>
            <p:cNvPr name="TextBox 8" id="8"/>
            <p:cNvSpPr txBox="true"/>
            <p:nvPr/>
          </p:nvSpPr>
          <p:spPr>
            <a:xfrm rot="0">
              <a:off x="0" y="3037211"/>
              <a:ext cx="12273159" cy="6965156"/>
            </a:xfrm>
            <a:prstGeom prst="rect">
              <a:avLst/>
            </a:prstGeom>
          </p:spPr>
          <p:txBody>
            <a:bodyPr anchor="t" rtlCol="false" tIns="0" lIns="0" bIns="0" rIns="0">
              <a:spAutoFit/>
            </a:bodyPr>
            <a:lstStyle/>
            <a:p>
              <a:pPr>
                <a:lnSpc>
                  <a:spcPts val="3198"/>
                </a:lnSpc>
              </a:pPr>
              <a:r>
                <a:rPr lang="en-US" sz="2284">
                  <a:solidFill>
                    <a:srgbClr val="52DDD4"/>
                  </a:solidFill>
                  <a:latin typeface="Montserrat Light"/>
                </a:rPr>
                <a:t>Fungsi sorti</a:t>
              </a:r>
              <a:r>
                <a:rPr lang="en-US" sz="2284">
                  <a:solidFill>
                    <a:srgbClr val="52DDD4"/>
                  </a:solidFill>
                  <a:latin typeface="Montserrat Light"/>
                </a:rPr>
                <a:t>r dapat digunakan untuk mengurutkan daftar dalam urutan naik, turun atau yang ditentukan pengguna. Tujuan utama dari proses sorting adalah untuk mengurutkan data, baik itu dari terendah ataupun tertinggi.  Yang secara tidak langsung akan menjadikan data lebih terstruktur, rapi dan teratur. Tentu saja, apa yang mesti dilakukan di sini, apakah cukup dengan mengubah semuanya sekaligus dalam satu alur sedang itu sangat sulit di generalisasikan. Maka Anda perlu memikirkan cara yang lebih mudah, selangkah demi selangkah yang dapat mengurutkan data Anda berdasarkan urutan angka. Maka disini penting melakukan sorting? Menyortir adalah algoritma pengurutan paling tua dengan metode pengurutan paling sederhana di bidang Ilmu Komputer.</a:t>
              </a:r>
            </a:p>
          </p:txBody>
        </p:sp>
      </p:grpSp>
      <p:sp>
        <p:nvSpPr>
          <p:cNvPr name="TextBox 9" id="9"/>
          <p:cNvSpPr txBox="true"/>
          <p:nvPr/>
        </p:nvSpPr>
        <p:spPr>
          <a:xfrm rot="0">
            <a:off x="13895747" y="6900201"/>
            <a:ext cx="9368185" cy="3501216"/>
          </a:xfrm>
          <a:prstGeom prst="rect">
            <a:avLst/>
          </a:prstGeom>
        </p:spPr>
        <p:txBody>
          <a:bodyPr anchor="t" rtlCol="false" tIns="0" lIns="0" bIns="0" rIns="0">
            <a:spAutoFit/>
          </a:bodyPr>
          <a:lstStyle/>
          <a:p>
            <a:pPr>
              <a:lnSpc>
                <a:spcPts val="3094"/>
              </a:lnSpc>
            </a:pPr>
            <a:r>
              <a:rPr lang="en-US" sz="2210" spc="391">
                <a:solidFill>
                  <a:srgbClr val="371A9F"/>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10110001111010111111011110000101010010111101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71A9F"/>
        </a:solidFill>
      </p:bgPr>
    </p:bg>
    <p:spTree>
      <p:nvGrpSpPr>
        <p:cNvPr id="1" name=""/>
        <p:cNvGrpSpPr/>
        <p:nvPr/>
      </p:nvGrpSpPr>
      <p:grpSpPr>
        <a:xfrm>
          <a:off x="0" y="0"/>
          <a:ext cx="0" cy="0"/>
          <a:chOff x="0" y="0"/>
          <a:chExt cx="0" cy="0"/>
        </a:xfrm>
      </p:grpSpPr>
      <p:sp>
        <p:nvSpPr>
          <p:cNvPr name="AutoShape 2" id="2"/>
          <p:cNvSpPr/>
          <p:nvPr/>
        </p:nvSpPr>
        <p:spPr>
          <a:xfrm rot="0">
            <a:off x="-295726" y="-311280"/>
            <a:ext cx="15140485" cy="3359624"/>
          </a:xfrm>
          <a:prstGeom prst="rect">
            <a:avLst/>
          </a:prstGeom>
          <a:solidFill>
            <a:srgbClr val="FF8FE6"/>
          </a:solidFill>
        </p:spPr>
      </p:sp>
      <p:sp>
        <p:nvSpPr>
          <p:cNvPr name="TextBox 3" id="3"/>
          <p:cNvSpPr txBox="true"/>
          <p:nvPr/>
        </p:nvSpPr>
        <p:spPr>
          <a:xfrm rot="0">
            <a:off x="1028700" y="1069086"/>
            <a:ext cx="11729158" cy="866394"/>
          </a:xfrm>
          <a:prstGeom prst="rect">
            <a:avLst/>
          </a:prstGeom>
        </p:spPr>
        <p:txBody>
          <a:bodyPr anchor="t" rtlCol="false" tIns="0" lIns="0" bIns="0" rIns="0">
            <a:spAutoFit/>
          </a:bodyPr>
          <a:lstStyle/>
          <a:p>
            <a:pPr>
              <a:lnSpc>
                <a:spcPts val="6888"/>
              </a:lnSpc>
            </a:pPr>
            <a:r>
              <a:rPr lang="en-US" sz="5600" spc="112">
                <a:solidFill>
                  <a:srgbClr val="371A9F"/>
                </a:solidFill>
                <a:latin typeface="Montserrat Classic Bold"/>
              </a:rPr>
              <a:t>CONTOH PERMASALAHAN</a:t>
            </a:r>
          </a:p>
        </p:txBody>
      </p:sp>
      <p:grpSp>
        <p:nvGrpSpPr>
          <p:cNvPr name="Group 4" id="4"/>
          <p:cNvGrpSpPr/>
          <p:nvPr/>
        </p:nvGrpSpPr>
        <p:grpSpPr>
          <a:xfrm rot="0">
            <a:off x="1028700" y="4610100"/>
            <a:ext cx="5556958" cy="2043007"/>
            <a:chOff x="0" y="0"/>
            <a:chExt cx="7409277" cy="2724009"/>
          </a:xfrm>
        </p:grpSpPr>
        <p:sp>
          <p:nvSpPr>
            <p:cNvPr name="TextBox 5" id="5"/>
            <p:cNvSpPr txBox="true"/>
            <p:nvPr/>
          </p:nvSpPr>
          <p:spPr>
            <a:xfrm rot="0">
              <a:off x="0" y="-66675"/>
              <a:ext cx="7409277" cy="676275"/>
            </a:xfrm>
            <a:prstGeom prst="rect">
              <a:avLst/>
            </a:prstGeom>
          </p:spPr>
          <p:txBody>
            <a:bodyPr anchor="t" rtlCol="false" tIns="0" lIns="0" bIns="0" rIns="0">
              <a:spAutoFit/>
            </a:bodyPr>
            <a:lstStyle/>
            <a:p>
              <a:pPr>
                <a:lnSpc>
                  <a:spcPts val="4200"/>
                </a:lnSpc>
              </a:pPr>
              <a:r>
                <a:rPr lang="en-US" sz="3000" spc="270">
                  <a:solidFill>
                    <a:srgbClr val="FF8FE6"/>
                  </a:solidFill>
                  <a:latin typeface="Montserrat Classic"/>
                </a:rPr>
                <a:t>EMAIL</a:t>
              </a:r>
            </a:p>
          </p:txBody>
        </p:sp>
        <p:sp>
          <p:nvSpPr>
            <p:cNvPr name="TextBox 6" id="6"/>
            <p:cNvSpPr txBox="true"/>
            <p:nvPr/>
          </p:nvSpPr>
          <p:spPr>
            <a:xfrm rot="0">
              <a:off x="0" y="976842"/>
              <a:ext cx="7409277" cy="1729952"/>
            </a:xfrm>
            <a:prstGeom prst="rect">
              <a:avLst/>
            </a:prstGeom>
          </p:spPr>
          <p:txBody>
            <a:bodyPr anchor="t" rtlCol="false" tIns="0" lIns="0" bIns="0" rIns="0">
              <a:spAutoFit/>
            </a:bodyPr>
            <a:lstStyle/>
            <a:p>
              <a:pPr>
                <a:lnSpc>
                  <a:spcPts val="3534"/>
                </a:lnSpc>
              </a:pPr>
              <a:r>
                <a:rPr lang="en-US" sz="2525" spc="25">
                  <a:solidFill>
                    <a:srgbClr val="52DDD4"/>
                  </a:solidFill>
                  <a:latin typeface="Montserrat Light"/>
                </a:rPr>
                <a:t>M</a:t>
              </a:r>
              <a:r>
                <a:rPr lang="en-US" sz="2525" spc="25">
                  <a:solidFill>
                    <a:srgbClr val="52DDD4"/>
                  </a:solidFill>
                  <a:latin typeface="Montserrat Light"/>
                </a:rPr>
                <a:t>enyortir pesan berdasarkan subjek, tanggal, atau berbagai kriteria lainnya.</a:t>
              </a:r>
            </a:p>
          </p:txBody>
        </p:sp>
      </p:grpSp>
      <p:grpSp>
        <p:nvGrpSpPr>
          <p:cNvPr name="Group 7" id="7"/>
          <p:cNvGrpSpPr/>
          <p:nvPr/>
        </p:nvGrpSpPr>
        <p:grpSpPr>
          <a:xfrm rot="0">
            <a:off x="1028700" y="7614920"/>
            <a:ext cx="5556958" cy="2043007"/>
            <a:chOff x="0" y="0"/>
            <a:chExt cx="7409277" cy="2724009"/>
          </a:xfrm>
        </p:grpSpPr>
        <p:sp>
          <p:nvSpPr>
            <p:cNvPr name="TextBox 8" id="8"/>
            <p:cNvSpPr txBox="true"/>
            <p:nvPr/>
          </p:nvSpPr>
          <p:spPr>
            <a:xfrm rot="0">
              <a:off x="0" y="-66675"/>
              <a:ext cx="7409277" cy="676275"/>
            </a:xfrm>
            <a:prstGeom prst="rect">
              <a:avLst/>
            </a:prstGeom>
          </p:spPr>
          <p:txBody>
            <a:bodyPr anchor="t" rtlCol="false" tIns="0" lIns="0" bIns="0" rIns="0">
              <a:spAutoFit/>
            </a:bodyPr>
            <a:lstStyle/>
            <a:p>
              <a:pPr>
                <a:lnSpc>
                  <a:spcPts val="4200"/>
                </a:lnSpc>
              </a:pPr>
              <a:r>
                <a:rPr lang="en-US" sz="3000" spc="270">
                  <a:solidFill>
                    <a:srgbClr val="FF8FE6"/>
                  </a:solidFill>
                  <a:latin typeface="Montserrat Classic"/>
                </a:rPr>
                <a:t>MEDIA SOCIAL</a:t>
              </a:r>
            </a:p>
          </p:txBody>
        </p:sp>
        <p:sp>
          <p:nvSpPr>
            <p:cNvPr name="TextBox 9" id="9"/>
            <p:cNvSpPr txBox="true"/>
            <p:nvPr/>
          </p:nvSpPr>
          <p:spPr>
            <a:xfrm rot="0">
              <a:off x="0" y="976842"/>
              <a:ext cx="7409277" cy="1729952"/>
            </a:xfrm>
            <a:prstGeom prst="rect">
              <a:avLst/>
            </a:prstGeom>
          </p:spPr>
          <p:txBody>
            <a:bodyPr anchor="t" rtlCol="false" tIns="0" lIns="0" bIns="0" rIns="0">
              <a:spAutoFit/>
            </a:bodyPr>
            <a:lstStyle/>
            <a:p>
              <a:pPr>
                <a:lnSpc>
                  <a:spcPts val="3534"/>
                </a:lnSpc>
              </a:pPr>
              <a:r>
                <a:rPr lang="en-US" sz="2525" spc="25">
                  <a:solidFill>
                    <a:srgbClr val="52DDD4"/>
                  </a:solidFill>
                  <a:latin typeface="Montserrat Light"/>
                </a:rPr>
                <a:t>Mengurutkan berita yang paling populer saat ini atau terdapat kisah yang lagi ngetren</a:t>
              </a:r>
              <a:r>
                <a:rPr lang="en-US" sz="2525" spc="25">
                  <a:solidFill>
                    <a:srgbClr val="52DDD4"/>
                  </a:solidFill>
                  <a:latin typeface="Montserrat Light"/>
                </a:rPr>
                <a:t>.</a:t>
              </a:r>
            </a:p>
          </p:txBody>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5962413" y="-765811"/>
            <a:ext cx="11818622" cy="11818622"/>
          </a:xfrm>
          <a:prstGeom prst="rect">
            <a:avLst/>
          </a:prstGeom>
        </p:spPr>
      </p:pic>
      <p:pic>
        <p:nvPicPr>
          <p:cNvPr name="Picture 11" id="11"/>
          <p:cNvPicPr>
            <a:picLocks noChangeAspect="true"/>
          </p:cNvPicPr>
          <p:nvPr/>
        </p:nvPicPr>
        <p:blipFill>
          <a:blip r:embed="rId3"/>
          <a:srcRect l="0" t="15025" r="66666" b="68177"/>
          <a:stretch>
            <a:fillRect/>
          </a:stretch>
        </p:blipFill>
        <p:spPr>
          <a:xfrm flipH="false" flipV="false" rot="0">
            <a:off x="15475621" y="693838"/>
            <a:ext cx="3120482" cy="2783131"/>
          </a:xfrm>
          <a:prstGeom prst="rect">
            <a:avLst/>
          </a:prstGeom>
        </p:spPr>
      </p:pic>
      <p:grpSp>
        <p:nvGrpSpPr>
          <p:cNvPr name="Group 12" id="12"/>
          <p:cNvGrpSpPr/>
          <p:nvPr/>
        </p:nvGrpSpPr>
        <p:grpSpPr>
          <a:xfrm rot="0">
            <a:off x="8534400" y="4614333"/>
            <a:ext cx="6291309" cy="4252807"/>
            <a:chOff x="0" y="0"/>
            <a:chExt cx="8388412" cy="5670409"/>
          </a:xfrm>
        </p:grpSpPr>
        <p:sp>
          <p:nvSpPr>
            <p:cNvPr name="TextBox 13" id="13"/>
            <p:cNvSpPr txBox="true"/>
            <p:nvPr/>
          </p:nvSpPr>
          <p:spPr>
            <a:xfrm rot="0">
              <a:off x="0" y="-66675"/>
              <a:ext cx="8388412" cy="676275"/>
            </a:xfrm>
            <a:prstGeom prst="rect">
              <a:avLst/>
            </a:prstGeom>
          </p:spPr>
          <p:txBody>
            <a:bodyPr anchor="t" rtlCol="false" tIns="0" lIns="0" bIns="0" rIns="0">
              <a:spAutoFit/>
            </a:bodyPr>
            <a:lstStyle/>
            <a:p>
              <a:pPr>
                <a:lnSpc>
                  <a:spcPts val="4200"/>
                </a:lnSpc>
              </a:pPr>
              <a:r>
                <a:rPr lang="en-US" sz="3000" spc="270">
                  <a:solidFill>
                    <a:srgbClr val="FF8FE6"/>
                  </a:solidFill>
                  <a:latin typeface="Montserrat Classic"/>
                </a:rPr>
                <a:t>SEARCH ENGINE</a:t>
              </a:r>
            </a:p>
          </p:txBody>
        </p:sp>
        <p:sp>
          <p:nvSpPr>
            <p:cNvPr name="TextBox 14" id="14"/>
            <p:cNvSpPr txBox="true"/>
            <p:nvPr/>
          </p:nvSpPr>
          <p:spPr>
            <a:xfrm rot="0">
              <a:off x="0" y="976842"/>
              <a:ext cx="8388412" cy="4676352"/>
            </a:xfrm>
            <a:prstGeom prst="rect">
              <a:avLst/>
            </a:prstGeom>
          </p:spPr>
          <p:txBody>
            <a:bodyPr anchor="t" rtlCol="false" tIns="0" lIns="0" bIns="0" rIns="0">
              <a:spAutoFit/>
            </a:bodyPr>
            <a:lstStyle/>
            <a:p>
              <a:pPr>
                <a:lnSpc>
                  <a:spcPts val="3534"/>
                </a:lnSpc>
              </a:pPr>
              <a:r>
                <a:rPr lang="en-US" sz="2525" spc="25">
                  <a:solidFill>
                    <a:srgbClr val="52DDD4"/>
                  </a:solidFill>
                  <a:latin typeface="Montserrat Light"/>
                </a:rPr>
                <a:t>menca</a:t>
              </a:r>
              <a:r>
                <a:rPr lang="en-US" sz="2525" spc="25">
                  <a:solidFill>
                    <a:srgbClr val="52DDD4"/>
                  </a:solidFill>
                  <a:latin typeface="Montserrat Light"/>
                </a:rPr>
                <a:t>ri google untuk sesuatu, terdapat banyak hasil pencarian yang mungkin cocok dengan permintaan saya, tetapi mengurutkan berdasarkan peringkatnya, menempatkan hasil yang paling mungkin menjadi yang terbaik di bagian atas hasil yang ditampilkannya.</a:t>
              </a:r>
            </a:p>
          </p:txBody>
        </p:sp>
      </p:grpSp>
      <p:sp>
        <p:nvSpPr>
          <p:cNvPr name="AutoShape 15" id="15"/>
          <p:cNvSpPr/>
          <p:nvPr/>
        </p:nvSpPr>
        <p:spPr>
          <a:xfrm rot="0">
            <a:off x="14825709" y="1711939"/>
            <a:ext cx="2387709" cy="565954"/>
          </a:xfrm>
          <a:prstGeom prst="rect">
            <a:avLst/>
          </a:prstGeom>
          <a:solidFill>
            <a:srgbClr val="52DDD4"/>
          </a:solidFill>
        </p:spPr>
      </p:sp>
      <p:pic>
        <p:nvPicPr>
          <p:cNvPr name="Picture 16" id="16"/>
          <p:cNvPicPr>
            <a:picLocks noChangeAspect="true"/>
          </p:cNvPicPr>
          <p:nvPr/>
        </p:nvPicPr>
        <p:blipFill>
          <a:blip r:embed="rId4"/>
          <a:srcRect l="0" t="20058" r="45556" b="40278"/>
          <a:stretch>
            <a:fillRect/>
          </a:stretch>
        </p:blipFill>
        <p:spPr>
          <a:xfrm flipH="false" flipV="false" rot="0">
            <a:off x="15995362" y="7282700"/>
            <a:ext cx="2596700" cy="3363164"/>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8FE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3377495" y="-6503672"/>
            <a:ext cx="11818622" cy="11818622"/>
          </a:xfrm>
          <a:prstGeom prst="rect">
            <a:avLst/>
          </a:prstGeom>
        </p:spPr>
      </p:pic>
      <p:sp>
        <p:nvSpPr>
          <p:cNvPr name="TextBox 3" id="3"/>
          <p:cNvSpPr txBox="true"/>
          <p:nvPr/>
        </p:nvSpPr>
        <p:spPr>
          <a:xfrm rot="0">
            <a:off x="14057160" y="-516232"/>
            <a:ext cx="6188365" cy="5456362"/>
          </a:xfrm>
          <a:prstGeom prst="rect">
            <a:avLst/>
          </a:prstGeom>
        </p:spPr>
        <p:txBody>
          <a:bodyPr anchor="t" rtlCol="false" tIns="0" lIns="0" bIns="0" rIns="0">
            <a:spAutoFit/>
          </a:bodyPr>
          <a:lstStyle/>
          <a:p>
            <a:pPr>
              <a:lnSpc>
                <a:spcPts val="3094"/>
              </a:lnSpc>
            </a:pPr>
            <a:r>
              <a:rPr lang="en-US" sz="2210" spc="391">
                <a:solidFill>
                  <a:srgbClr val="371A9F"/>
                </a:solidFill>
                <a:latin typeface="Montserrat Classic"/>
              </a:rPr>
              <a:t>1011000111101011111101111000010101001011110101011011010001011011001100100111010101110010000011001001011111101111111010111001001110110100010000100000001110010111011000111101011111101111000010101001011110101011011010001011011001100100111010101110010000011001001011111101111111010111001001110110100010000100000001110010111011000111101011111101111000010101001011110101011101100011110101111110111100001010100101111010</a:t>
            </a:r>
          </a:p>
        </p:txBody>
      </p:sp>
      <p:sp>
        <p:nvSpPr>
          <p:cNvPr name="AutoShape 4" id="4"/>
          <p:cNvSpPr/>
          <p:nvPr/>
        </p:nvSpPr>
        <p:spPr>
          <a:xfrm rot="0">
            <a:off x="6057900" y="1028700"/>
            <a:ext cx="11201400" cy="8229600"/>
          </a:xfrm>
          <a:prstGeom prst="rect">
            <a:avLst/>
          </a:prstGeom>
          <a:solidFill>
            <a:srgbClr val="371A9F"/>
          </a:solidFill>
        </p:spPr>
      </p:sp>
      <p:grpSp>
        <p:nvGrpSpPr>
          <p:cNvPr name="Group 5" id="5"/>
          <p:cNvGrpSpPr/>
          <p:nvPr/>
        </p:nvGrpSpPr>
        <p:grpSpPr>
          <a:xfrm rot="0">
            <a:off x="7318021" y="2355462"/>
            <a:ext cx="8681158" cy="5576076"/>
            <a:chOff x="0" y="0"/>
            <a:chExt cx="11574877" cy="7434768"/>
          </a:xfrm>
        </p:grpSpPr>
        <p:sp>
          <p:nvSpPr>
            <p:cNvPr name="TextBox 6" id="6"/>
            <p:cNvSpPr txBox="true"/>
            <p:nvPr/>
          </p:nvSpPr>
          <p:spPr>
            <a:xfrm rot="0">
              <a:off x="0" y="19756"/>
              <a:ext cx="11574877" cy="671491"/>
            </a:xfrm>
            <a:prstGeom prst="rect">
              <a:avLst/>
            </a:prstGeom>
          </p:spPr>
          <p:txBody>
            <a:bodyPr anchor="t" rtlCol="false" tIns="0" lIns="0" bIns="0" rIns="0">
              <a:spAutoFit/>
            </a:bodyPr>
            <a:lstStyle/>
            <a:p>
              <a:pPr algn="ctr">
                <a:lnSpc>
                  <a:spcPts val="3841"/>
                </a:lnSpc>
              </a:pPr>
              <a:r>
                <a:rPr lang="en-US" sz="3400" spc="170">
                  <a:solidFill>
                    <a:srgbClr val="52DDD4"/>
                  </a:solidFill>
                  <a:latin typeface="Montserrat Classic Bold"/>
                </a:rPr>
                <a:t>Data yang di dapatkan</a:t>
              </a:r>
            </a:p>
          </p:txBody>
        </p:sp>
        <p:sp>
          <p:nvSpPr>
            <p:cNvPr name="TextBox 7" id="7"/>
            <p:cNvSpPr txBox="true"/>
            <p:nvPr/>
          </p:nvSpPr>
          <p:spPr>
            <a:xfrm rot="0">
              <a:off x="0" y="6052937"/>
              <a:ext cx="11574877" cy="1387475"/>
            </a:xfrm>
            <a:prstGeom prst="rect">
              <a:avLst/>
            </a:prstGeom>
          </p:spPr>
          <p:txBody>
            <a:bodyPr anchor="t" rtlCol="false" tIns="0" lIns="0" bIns="0" rIns="0">
              <a:spAutoFit/>
            </a:bodyPr>
            <a:lstStyle/>
            <a:p>
              <a:pPr algn="ctr">
                <a:lnSpc>
                  <a:spcPts val="4200"/>
                </a:lnSpc>
              </a:pPr>
              <a:r>
                <a:rPr lang="en-US" sz="3000" spc="270">
                  <a:solidFill>
                    <a:srgbClr val="52DDD4"/>
                  </a:solidFill>
                  <a:latin typeface="Montserrat Classic"/>
                </a:rPr>
                <a:t>BUBBLE SORT PADA DATASET 100.000 MEMBUTUHKAN WAKTU YANG LAMA </a:t>
              </a:r>
            </a:p>
          </p:txBody>
        </p:sp>
      </p:grpSp>
      <p:pic>
        <p:nvPicPr>
          <p:cNvPr name="Picture 8" id="8"/>
          <p:cNvPicPr>
            <a:picLocks noChangeAspect="true"/>
          </p:cNvPicPr>
          <p:nvPr/>
        </p:nvPicPr>
        <p:blipFill>
          <a:blip r:embed="rId3"/>
          <a:srcRect l="20756" t="14680" r="11954" b="60417"/>
          <a:stretch>
            <a:fillRect/>
          </a:stretch>
        </p:blipFill>
        <p:spPr>
          <a:xfrm flipH="false" flipV="false" rot="0">
            <a:off x="-241373" y="6389444"/>
            <a:ext cx="6299273" cy="4126156"/>
          </a:xfrm>
          <a:prstGeom prst="rect">
            <a:avLst/>
          </a:prstGeom>
        </p:spPr>
      </p:pic>
      <p:sp>
        <p:nvSpPr>
          <p:cNvPr name="AutoShape 9" id="9"/>
          <p:cNvSpPr/>
          <p:nvPr/>
        </p:nvSpPr>
        <p:spPr>
          <a:xfrm rot="0">
            <a:off x="4314825" y="4017010"/>
            <a:ext cx="2387709" cy="565954"/>
          </a:xfrm>
          <a:prstGeom prst="rect">
            <a:avLst/>
          </a:prstGeom>
          <a:solidFill>
            <a:srgbClr val="52DDD4"/>
          </a:solidFill>
        </p:spPr>
      </p:sp>
      <p:pic>
        <p:nvPicPr>
          <p:cNvPr name="Picture 10" id="10"/>
          <p:cNvPicPr>
            <a:picLocks noChangeAspect="true"/>
          </p:cNvPicPr>
          <p:nvPr/>
        </p:nvPicPr>
        <p:blipFill>
          <a:blip r:embed="rId4"/>
          <a:srcRect l="0" t="0" r="1801" b="0"/>
          <a:stretch>
            <a:fillRect/>
          </a:stretch>
        </p:blipFill>
        <p:spPr>
          <a:xfrm flipH="false" flipV="false" rot="0">
            <a:off x="9598878" y="3073650"/>
            <a:ext cx="3690651" cy="37329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DAERaeu1cQ0</dc:identifier>
  <dcterms:modified xsi:type="dcterms:W3CDTF">2011-08-01T06:04:30Z</dcterms:modified>
  <cp:revision>1</cp:revision>
  <dc:title>Ungu dan Merah Muda Desain Teknologi Presentasi</dc:title>
</cp:coreProperties>
</file>